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6" r:id="rId4"/>
    <p:sldMasterId id="2147484182" r:id="rId5"/>
  </p:sldMasterIdLst>
  <p:notesMasterIdLst>
    <p:notesMasterId r:id="rId16"/>
  </p:notesMasterIdLst>
  <p:handoutMasterIdLst>
    <p:handoutMasterId r:id="rId17"/>
  </p:handoutMasterIdLst>
  <p:sldIdLst>
    <p:sldId id="686" r:id="rId6"/>
    <p:sldId id="687" r:id="rId7"/>
    <p:sldId id="688" r:id="rId8"/>
    <p:sldId id="689" r:id="rId9"/>
    <p:sldId id="691" r:id="rId10"/>
    <p:sldId id="690" r:id="rId11"/>
    <p:sldId id="692" r:id="rId12"/>
    <p:sldId id="693" r:id="rId13"/>
    <p:sldId id="695" r:id="rId14"/>
    <p:sldId id="696" r:id="rId15"/>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36">
          <p15:clr>
            <a:srgbClr val="A4A3A4"/>
          </p15:clr>
        </p15:guide>
        <p15:guide id="7" orient="horz" pos="2159">
          <p15:clr>
            <a:srgbClr val="A4A3A4"/>
          </p15:clr>
        </p15:guide>
        <p15:guide id="8" orient="horz" pos="4050">
          <p15:clr>
            <a:srgbClr val="A4A3A4"/>
          </p15:clr>
        </p15:guide>
        <p15:guide id="9" pos="128">
          <p15:clr>
            <a:srgbClr val="A4A3A4"/>
          </p15:clr>
        </p15:guide>
        <p15:guide id="10" pos="1767">
          <p15:clr>
            <a:srgbClr val="A4A3A4"/>
          </p15:clr>
        </p15:guide>
        <p15:guide id="11" pos="7548">
          <p15:clr>
            <a:srgbClr val="A4A3A4"/>
          </p15:clr>
        </p15:guide>
        <p15:guide id="12" pos="328">
          <p15:clr>
            <a:srgbClr val="A4A3A4"/>
          </p15:clr>
        </p15:guide>
        <p15:guide id="13" pos="7353">
          <p15:clr>
            <a:srgbClr val="A4A3A4"/>
          </p15:clr>
        </p15:guide>
        <p15:guide id="14" pos="613">
          <p15:clr>
            <a:srgbClr val="A4A3A4"/>
          </p15:clr>
        </p15:guide>
        <p15:guide id="15" pos="7062">
          <p15:clr>
            <a:srgbClr val="A4A3A4"/>
          </p15:clr>
        </p15:guide>
        <p15:guide id="16" pos="3837">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33"/>
    <a:srgbClr val="00188F"/>
    <a:srgbClr val="FCD116"/>
    <a:srgbClr val="E81123"/>
    <a:srgbClr val="FF8C00"/>
    <a:srgbClr val="FFB900"/>
    <a:srgbClr val="FFF100"/>
    <a:srgbClr val="EB3C00"/>
    <a:srgbClr val="000000"/>
    <a:srgbClr val="682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82048" autoAdjust="0"/>
  </p:normalViewPr>
  <p:slideViewPr>
    <p:cSldViewPr snapToGrid="0">
      <p:cViewPr varScale="1">
        <p:scale>
          <a:sx n="95" d="100"/>
          <a:sy n="95" d="100"/>
        </p:scale>
        <p:origin x="636" y="90"/>
      </p:cViewPr>
      <p:guideLst>
        <p:guide orient="horz" pos="142"/>
        <p:guide orient="horz" pos="4176"/>
        <p:guide orient="horz" pos="912"/>
        <p:guide orient="horz" pos="1197"/>
        <p:guide orient="horz" pos="1957"/>
        <p:guide orient="horz" pos="2736"/>
        <p:guide orient="horz" pos="2159"/>
        <p:guide orient="horz" pos="4050"/>
        <p:guide pos="128"/>
        <p:guide pos="1767"/>
        <p:guide pos="7548"/>
        <p:guide pos="328"/>
        <p:guide pos="7353"/>
        <p:guide pos="613"/>
        <p:guide pos="7062"/>
        <p:guide pos="3837"/>
      </p:guideLst>
    </p:cSldViewPr>
  </p:slideViewPr>
  <p:notesTextViewPr>
    <p:cViewPr>
      <p:scale>
        <a:sx n="100" d="100"/>
        <a:sy n="100" d="100"/>
      </p:scale>
      <p:origin x="0" y="0"/>
    </p:cViewPr>
  </p:notesTextViewPr>
  <p:sorterViewPr>
    <p:cViewPr>
      <p:scale>
        <a:sx n="100" d="100"/>
        <a:sy n="100" d="100"/>
      </p:scale>
      <p:origin x="0" y="30"/>
    </p:cViewPr>
  </p:sorterViewPr>
  <p:notesViewPr>
    <p:cSldViewPr snapToGrid="0" showGuides="1">
      <p:cViewPr varScale="1">
        <p:scale>
          <a:sx n="83" d="100"/>
          <a:sy n="83" d="100"/>
        </p:scale>
        <p:origin x="-3828"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7" name="Date Placeholder 6"/>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DE219B1A-AE41-483B-A766-69B9363DDA6A}" type="datetimeFigureOut">
              <a:rPr lang="en-US" smtClean="0"/>
              <a:t>7/16/2014</a:t>
            </a:fld>
            <a:endParaRPr lang="en-US"/>
          </a:p>
        </p:txBody>
      </p:sp>
      <p:sp>
        <p:nvSpPr>
          <p:cNvPr id="8" name="Footer Placeholder 7"/>
          <p:cNvSpPr>
            <a:spLocks noGrp="1"/>
          </p:cNvSpPr>
          <p:nvPr>
            <p:ph type="ftr" sz="quarter" idx="2"/>
          </p:nvPr>
        </p:nvSpPr>
        <p:spPr>
          <a:xfrm>
            <a:off x="0" y="8842029"/>
            <a:ext cx="5934520" cy="338436"/>
          </a:xfrm>
          <a:prstGeom prst="rect">
            <a:avLst/>
          </a:prstGeom>
        </p:spPr>
        <p:txBody>
          <a:bodyPr vert="horz" lIns="93324" tIns="46662" rIns="93324" bIns="46662" rtlCol="0" anchor="b"/>
          <a:lstStyle>
            <a:lvl1pPr algn="l">
              <a:defRPr sz="1200"/>
            </a:lvl1pPr>
          </a:lstStyle>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22814" y="8842029"/>
            <a:ext cx="1098660" cy="465455"/>
          </a:xfrm>
          <a:prstGeom prst="rect">
            <a:avLst/>
          </a:prstGeom>
        </p:spPr>
        <p:txBody>
          <a:bodyPr vert="horz" lIns="93324" tIns="46662" rIns="93324" bIns="46662" rtlCol="0" anchor="b"/>
          <a:lstStyle>
            <a:lvl1pPr algn="r">
              <a:defRPr sz="1200"/>
            </a:lvl1pPr>
          </a:lstStyle>
          <a:p>
            <a:fld id="{0EC9E9D6-92A0-482B-A603-C9BA7FFB8190}" type="slidenum">
              <a:rPr lang="en-US" smtClean="0"/>
              <a:t>‹Nº›</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9" name="Slide Image Placeholder 8"/>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10" name="Footer Placeholder 9"/>
          <p:cNvSpPr>
            <a:spLocks noGrp="1"/>
          </p:cNvSpPr>
          <p:nvPr>
            <p:ph type="ftr" sz="quarter" idx="4"/>
          </p:nvPr>
        </p:nvSpPr>
        <p:spPr>
          <a:xfrm>
            <a:off x="0" y="8843645"/>
            <a:ext cx="6063276" cy="362391"/>
          </a:xfrm>
          <a:prstGeom prst="rect">
            <a:avLst/>
          </a:prstGeom>
        </p:spPr>
        <p:txBody>
          <a:bodyPr vert="horz" lIns="93324" tIns="46662" rIns="93324" bIns="46662" rtlCol="0" anchor="b"/>
          <a:lstStyle>
            <a:lvl1pPr marL="583273" indent="0" algn="l">
              <a:defRPr sz="1200"/>
            </a:lvl1p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51B1278-D92B-4AF3-A9C1-71DD298190CE}" type="datetimeFigureOut">
              <a:rPr lang="en-US" smtClean="0"/>
              <a:t>7/16/2014</a:t>
            </a:fld>
            <a:endParaRPr lang="en-US"/>
          </a:p>
        </p:txBody>
      </p:sp>
      <p:sp>
        <p:nvSpPr>
          <p:cNvPr id="12" name="Notes Placeholder 11"/>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51570" y="8842029"/>
            <a:ext cx="969904" cy="465455"/>
          </a:xfrm>
          <a:prstGeom prst="rect">
            <a:avLst/>
          </a:prstGeom>
        </p:spPr>
        <p:txBody>
          <a:bodyPr vert="horz" lIns="93324" tIns="46662" rIns="93324" bIns="46662" rtlCol="0" anchor="b"/>
          <a:lstStyle>
            <a:lvl1pPr algn="r">
              <a:defRPr sz="1200"/>
            </a:lvl1pPr>
          </a:lstStyle>
          <a:p>
            <a:fld id="{B4008EB6-D09E-4580-8CD6-DDB14511944F}" type="slidenum">
              <a:rPr lang="en-US" smtClean="0"/>
              <a:t>‹Nº›</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5497870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2"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3"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4" name="Text Placeholder 4"/>
          <p:cNvSpPr>
            <a:spLocks noGrp="1"/>
          </p:cNvSpPr>
          <p:nvPr>
            <p:ph type="body" sz="quarter" idx="11"/>
          </p:nvPr>
        </p:nvSpPr>
        <p:spPr>
          <a:xfrm>
            <a:off x="973138" y="1447800"/>
            <a:ext cx="10237787" cy="889959"/>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105171018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mo, Video - Accent 3">
    <p:bg>
      <p:bgPr>
        <a:solidFill>
          <a:srgbClr val="E6E6E6"/>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solidFill>
                  <a:schemeClr val="accent1">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solidFill>
                  <a:schemeClr val="accent1">
                    <a:alpha val="99000"/>
                  </a:schemeClr>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889959"/>
          </a:xfrm>
        </p:spPr>
        <p:txBody>
          <a:bodyPr wrap="square" anchor="ctr">
            <a:noAutofit/>
          </a:bodyPr>
          <a:lstStyle>
            <a:lvl1pPr marL="0" indent="0">
              <a:buNone/>
              <a:defRPr sz="6600" spc="-150">
                <a:solidFill>
                  <a:schemeClr val="accent1">
                    <a:alpha val="99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541406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Color Layout 4">
    <p:bg>
      <p:bgPr>
        <a:solidFill>
          <a:srgbClr val="FCD116"/>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512765" y="1768476"/>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6" name="Text Placeholder 8"/>
          <p:cNvSpPr>
            <a:spLocks noGrp="1"/>
          </p:cNvSpPr>
          <p:nvPr>
            <p:ph type="body" sz="quarter" idx="11" hasCustomPrompt="1"/>
          </p:nvPr>
        </p:nvSpPr>
        <p:spPr>
          <a:xfrm>
            <a:off x="512764" y="3219165"/>
            <a:ext cx="7513637"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369543778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 Accent 3">
    <p:bg>
      <p:bgPr>
        <a:solidFill>
          <a:srgbClr val="FF8C00"/>
        </a:solidFill>
        <a:effectLst/>
      </p:bgPr>
    </p:bg>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512765" y="1768476"/>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3" name="Text Placeholder 8"/>
          <p:cNvSpPr>
            <a:spLocks noGrp="1"/>
          </p:cNvSpPr>
          <p:nvPr>
            <p:ph type="body" sz="quarter" idx="11" hasCustomPrompt="1"/>
          </p:nvPr>
        </p:nvSpPr>
        <p:spPr>
          <a:xfrm>
            <a:off x="512764" y="3219165"/>
            <a:ext cx="7513637"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104466005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Color 1 Layout">
    <p:bg>
      <p:bgPr>
        <a:solidFill>
          <a:srgbClr val="E81123"/>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5" y="1768476"/>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12764"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262795282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Color 2 Layout">
    <p:bg>
      <p:bgPr>
        <a:solidFill>
          <a:srgbClr val="00188F"/>
        </a:solidFill>
        <a:effectLst/>
      </p:bgPr>
    </p:bg>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512765" y="1768476"/>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3" name="Text Placeholder 8"/>
          <p:cNvSpPr>
            <a:spLocks noGrp="1"/>
          </p:cNvSpPr>
          <p:nvPr>
            <p:ph type="body" sz="quarter" idx="11" hasCustomPrompt="1"/>
          </p:nvPr>
        </p:nvSpPr>
        <p:spPr>
          <a:xfrm>
            <a:off x="512764"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306060502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5" y="1768476"/>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12764"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321819921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274273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lank - Accent 2">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3"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16654091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lank - 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3"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68445307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Color Layout 4">
    <p:bg>
      <p:bgPr>
        <a:solidFill>
          <a:srgbClr val="FCD116"/>
        </a:solid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3"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4" name="Text Placeholder 4"/>
          <p:cNvSpPr>
            <a:spLocks noGrp="1"/>
          </p:cNvSpPr>
          <p:nvPr>
            <p:ph type="body" sz="quarter" idx="11"/>
          </p:nvPr>
        </p:nvSpPr>
        <p:spPr>
          <a:xfrm>
            <a:off x="973138" y="1447800"/>
            <a:ext cx="10237787" cy="889959"/>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122473810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Blank Color 1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3"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54061922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_Accent 1">
    <p:bg>
      <p:bgPr>
        <a:solidFill>
          <a:srgbClr val="E6E6E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solidFill>
                  <a:schemeClr val="accent1">
                    <a:alpha val="99000"/>
                  </a:schemeClr>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solidFill>
                  <a:schemeClr val="accent1">
                    <a:alpha val="99000"/>
                  </a:schemeClr>
                </a:soli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555588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Color Layout 4">
    <p:bg>
      <p:bgPr>
        <a:solidFill>
          <a:srgbClr val="FCD11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46338492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 Accent 3">
    <p:bg>
      <p:bgPr>
        <a:solidFill>
          <a:srgbClr val="FF8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92836072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lank Color 1 Layout">
    <p:bg>
      <p:bgPr>
        <a:solidFill>
          <a:srgbClr val="E81123"/>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35616632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Color 2 Layout">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9740399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Blank Color 1 Layout">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82960529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9982301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Blank - Accent 2">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92035995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lank - 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59046142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 Accent 3">
    <p:bg>
      <p:bgPr>
        <a:solidFill>
          <a:srgbClr val="FF8C00"/>
        </a:solid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3"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4" name="Text Placeholder 4"/>
          <p:cNvSpPr>
            <a:spLocks noGrp="1"/>
          </p:cNvSpPr>
          <p:nvPr>
            <p:ph type="body" sz="quarter" idx="11"/>
          </p:nvPr>
        </p:nvSpPr>
        <p:spPr>
          <a:xfrm>
            <a:off x="973138" y="1447800"/>
            <a:ext cx="10237787" cy="889959"/>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13956751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Blank Color 1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23383856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Title Accent 3">
    <p:bg>
      <p:bgPr>
        <a:solidFill>
          <a:srgbClr val="E6E6E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solidFill>
                  <a:schemeClr val="accent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51757668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Blank Color Layout 4">
    <p:bg>
      <p:bgPr>
        <a:solidFill>
          <a:srgbClr val="FCD11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67358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Blank - Accent 3">
    <p:bg>
      <p:bgPr>
        <a:solidFill>
          <a:srgbClr val="FF8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51876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Blank Color 1 Layout">
    <p:bg>
      <p:bgPr>
        <a:solidFill>
          <a:srgbClr val="E8112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31841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Color 2 Layout">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32937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Blank Color 1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59790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Title Accent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72254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Blank - Accent 2">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25250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Blank - Accent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33527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Color 1 Layout">
    <p:bg>
      <p:bgPr>
        <a:solidFill>
          <a:srgbClr val="E81123"/>
        </a:solid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8" name="Text Placeholder 4"/>
          <p:cNvSpPr>
            <a:spLocks noGrp="1"/>
          </p:cNvSpPr>
          <p:nvPr>
            <p:ph type="body" sz="quarter" idx="11"/>
          </p:nvPr>
        </p:nvSpPr>
        <p:spPr>
          <a:xfrm>
            <a:off x="973138" y="1447800"/>
            <a:ext cx="10237787" cy="889959"/>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191720569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84367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ection Title Accent 3">
    <p:bg>
      <p:bgPr>
        <a:solidFill>
          <a:srgbClr val="E6E6E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48698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848483"/>
            <a:ext cx="9141619" cy="1661480"/>
          </a:xfrm>
        </p:spPr>
        <p:txBody>
          <a:bodyPr anchor="b"/>
          <a:lstStyle>
            <a:lvl1pPr algn="ctr">
              <a:defRPr sz="5998"/>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3603" y="3602038"/>
            <a:ext cx="9141619" cy="332270"/>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37982" y="6356351"/>
            <a:ext cx="2742486" cy="365125"/>
          </a:xfrm>
          <a:prstGeom prst="rect">
            <a:avLst/>
          </a:prstGeom>
        </p:spPr>
        <p:txBody>
          <a:bodyPr/>
          <a:lstStyle>
            <a:lvl1pPr>
              <a:defRPr/>
            </a:lvl1pPr>
          </a:lstStyle>
          <a:p>
            <a:pPr>
              <a:defRPr/>
            </a:pPr>
            <a:fld id="{C3A5B032-B1EE-4B23-ABA3-530B08AB6857}" type="datetimeFigureOut">
              <a:rPr lang="es-CR"/>
              <a:pPr>
                <a:defRPr/>
              </a:pPr>
              <a:t>16/07/2014</a:t>
            </a:fld>
            <a:endParaRPr lang="es-CR"/>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lvl1pPr>
              <a:defRPr/>
            </a:lvl1pPr>
          </a:lstStyle>
          <a:p>
            <a:pPr>
              <a:defRPr/>
            </a:pPr>
            <a:endParaRPr lang="es-CR"/>
          </a:p>
        </p:txBody>
      </p:sp>
      <p:sp>
        <p:nvSpPr>
          <p:cNvPr id="6" name="Slide Number Placeholder 5"/>
          <p:cNvSpPr>
            <a:spLocks noGrp="1"/>
          </p:cNvSpPr>
          <p:nvPr>
            <p:ph type="sldNum" sz="quarter" idx="12"/>
          </p:nvPr>
        </p:nvSpPr>
        <p:spPr>
          <a:xfrm>
            <a:off x="8608357" y="6356351"/>
            <a:ext cx="2742486" cy="365125"/>
          </a:xfrm>
          <a:prstGeom prst="rect">
            <a:avLst/>
          </a:prstGeom>
        </p:spPr>
        <p:txBody>
          <a:bodyPr/>
          <a:lstStyle>
            <a:lvl1pPr>
              <a:defRPr/>
            </a:lvl1pPr>
          </a:lstStyle>
          <a:p>
            <a:pPr>
              <a:defRPr/>
            </a:pPr>
            <a:fld id="{1BA12008-5BC5-4215-9F24-A69EA2EBFB68}" type="slidenum">
              <a:rPr lang="es-CR"/>
              <a:pPr>
                <a:defRPr/>
              </a:pPr>
              <a:t>‹Nº›</a:t>
            </a:fld>
            <a:endParaRPr lang="es-CR"/>
          </a:p>
        </p:txBody>
      </p:sp>
    </p:spTree>
    <p:extLst>
      <p:ext uri="{BB962C8B-B14F-4D97-AF65-F5344CB8AC3E}">
        <p14:creationId xmlns:p14="http://schemas.microsoft.com/office/powerpoint/2010/main" val="2599986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99772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933011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21855256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spTree>
    <p:extLst>
      <p:ext uri="{BB962C8B-B14F-4D97-AF65-F5344CB8AC3E}">
        <p14:creationId xmlns:p14="http://schemas.microsoft.com/office/powerpoint/2010/main" val="738108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060130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3051068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75" indent="0">
              <a:buNone/>
              <a:defRPr sz="2000">
                <a:gradFill>
                  <a:gsLst>
                    <a:gs pos="100000">
                      <a:schemeClr val="tx1"/>
                    </a:gs>
                    <a:gs pos="0">
                      <a:schemeClr val="tx1"/>
                    </a:gs>
                  </a:gsLst>
                  <a:lin ang="5400000" scaled="0"/>
                </a:gradFill>
              </a:defRPr>
            </a:lvl3pPr>
            <a:lvl4pPr marL="457200" indent="0">
              <a:buNone/>
              <a:defRPr sz="2000">
                <a:gradFill>
                  <a:gsLst>
                    <a:gs pos="100000">
                      <a:schemeClr val="tx1"/>
                    </a:gs>
                    <a:gs pos="0">
                      <a:schemeClr val="tx1"/>
                    </a:gs>
                  </a:gsLst>
                  <a:lin ang="5400000" scaled="0"/>
                </a:gradFill>
              </a:defRPr>
            </a:lvl4pPr>
            <a:lvl5pPr marL="693738"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0325182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Color 2 Layout">
    <p:bg>
      <p:bgPr>
        <a:solidFill>
          <a:srgbClr val="00188F"/>
        </a:solid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3"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4" name="Text Placeholder 4"/>
          <p:cNvSpPr>
            <a:spLocks noGrp="1"/>
          </p:cNvSpPr>
          <p:nvPr>
            <p:ph type="body" sz="quarter" idx="11"/>
          </p:nvPr>
        </p:nvSpPr>
        <p:spPr>
          <a:xfrm>
            <a:off x="973138" y="1447800"/>
            <a:ext cx="10237787" cy="889959"/>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1035553797"/>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37766510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317209292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174802090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109321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4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18903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nk Color 1 Layout">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5" y="1768476"/>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9" name="Text Placeholder 8"/>
          <p:cNvSpPr>
            <a:spLocks noGrp="1"/>
          </p:cNvSpPr>
          <p:nvPr>
            <p:ph type="body" sz="quarter" idx="11" hasCustomPrompt="1"/>
          </p:nvPr>
        </p:nvSpPr>
        <p:spPr>
          <a:xfrm>
            <a:off x="512764" y="3219165"/>
            <a:ext cx="7513637"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342756085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C3A5B032-B1EE-4B23-ABA3-530B08AB6857}" type="datetimeFigureOut">
              <a:rPr lang="es-CR" smtClean="0"/>
              <a:pPr>
                <a:defRPr/>
              </a:pPr>
              <a:t>16/07/2014</a:t>
            </a:fld>
            <a:endParaRPr lang="es-CR"/>
          </a:p>
        </p:txBody>
      </p:sp>
      <p:sp>
        <p:nvSpPr>
          <p:cNvPr id="5" name="Footer Placeholder 4"/>
          <p:cNvSpPr>
            <a:spLocks noGrp="1"/>
          </p:cNvSpPr>
          <p:nvPr>
            <p:ph type="ftr" sz="quarter" idx="11"/>
          </p:nvPr>
        </p:nvSpPr>
        <p:spPr/>
        <p:txBody>
          <a:bodyPr/>
          <a:lstStyle/>
          <a:p>
            <a:pPr>
              <a:defRPr/>
            </a:pPr>
            <a:endParaRPr lang="es-CR"/>
          </a:p>
        </p:txBody>
      </p:sp>
      <p:sp>
        <p:nvSpPr>
          <p:cNvPr id="6" name="Slide Number Placeholder 5"/>
          <p:cNvSpPr>
            <a:spLocks noGrp="1"/>
          </p:cNvSpPr>
          <p:nvPr>
            <p:ph type="sldNum" sz="quarter" idx="12"/>
          </p:nvPr>
        </p:nvSpPr>
        <p:spPr/>
        <p:txBody>
          <a:bodyPr/>
          <a:lstStyle/>
          <a:p>
            <a:pPr>
              <a:defRPr/>
            </a:pPr>
            <a:fld id="{1BA12008-5BC5-4215-9F24-A69EA2EBFB68}" type="slidenum">
              <a:rPr lang="es-CR" smtClean="0"/>
              <a:pPr>
                <a:defRPr/>
              </a:pPr>
              <a:t>‹Nº›</a:t>
            </a:fld>
            <a:endParaRPr lang="es-CR"/>
          </a:p>
        </p:txBody>
      </p:sp>
    </p:spTree>
    <p:extLst>
      <p:ext uri="{BB962C8B-B14F-4D97-AF65-F5344CB8AC3E}">
        <p14:creationId xmlns:p14="http://schemas.microsoft.com/office/powerpoint/2010/main" val="413598853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1449227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14793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99771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8" name="Text Placeholder 4"/>
          <p:cNvSpPr>
            <a:spLocks noGrp="1"/>
          </p:cNvSpPr>
          <p:nvPr>
            <p:ph type="body" sz="quarter" idx="11"/>
          </p:nvPr>
        </p:nvSpPr>
        <p:spPr>
          <a:xfrm>
            <a:off x="973138" y="1447800"/>
            <a:ext cx="10237787" cy="889959"/>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2947993040"/>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2100361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7/16/2014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077274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7/16/2014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4620487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4832440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8499768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9779273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317740719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4217314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65767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7541725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 Accent 1">
    <p:bg>
      <p:bgPr>
        <a:solidFill>
          <a:schemeClr val="accent1"/>
        </a:solid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3"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4" name="Text Placeholder 4"/>
          <p:cNvSpPr>
            <a:spLocks noGrp="1"/>
          </p:cNvSpPr>
          <p:nvPr>
            <p:ph type="body" sz="quarter" idx="11"/>
          </p:nvPr>
        </p:nvSpPr>
        <p:spPr>
          <a:xfrm>
            <a:off x="973138" y="1447800"/>
            <a:ext cx="10237787" cy="889959"/>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234688035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6437893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8874547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95113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Accent 2">
    <p:bg>
      <p:bgPr>
        <a:solidFill>
          <a:srgbClr val="007233"/>
        </a:solid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3"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4" name="Text Placeholder 4"/>
          <p:cNvSpPr>
            <a:spLocks noGrp="1"/>
          </p:cNvSpPr>
          <p:nvPr>
            <p:ph type="body" sz="quarter" idx="11"/>
          </p:nvPr>
        </p:nvSpPr>
        <p:spPr>
          <a:xfrm>
            <a:off x="973138" y="1447800"/>
            <a:ext cx="10237787" cy="889959"/>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15229853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 Accent 2">
    <p:bg>
      <p:bgPr>
        <a:solidFill>
          <a:schemeClr val="accent2"/>
        </a:solid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3"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4" name="Text Placeholder 4"/>
          <p:cNvSpPr>
            <a:spLocks noGrp="1"/>
          </p:cNvSpPr>
          <p:nvPr>
            <p:ph type="body" sz="quarter" idx="11"/>
          </p:nvPr>
        </p:nvSpPr>
        <p:spPr>
          <a:xfrm>
            <a:off x="973138" y="1447800"/>
            <a:ext cx="10237787" cy="889959"/>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389819288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2.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0702324"/>
      </p:ext>
    </p:extLst>
  </p:cSld>
  <p:clrMap bg1="dk1" tx1="lt1" bg2="dk2" tx2="lt2" accent1="accent1" accent2="accent2" accent3="accent3" accent4="accent4" accent5="accent5" accent6="accent6" hlink="hlink" folHlink="folHlink"/>
  <p:sldLayoutIdLst>
    <p:sldLayoutId id="2147484102" r:id="rId1"/>
    <p:sldLayoutId id="2147484114" r:id="rId2"/>
    <p:sldLayoutId id="2147484066" r:id="rId3"/>
    <p:sldLayoutId id="2147484108" r:id="rId4"/>
    <p:sldLayoutId id="2147484112" r:id="rId5"/>
    <p:sldLayoutId id="2147484110" r:id="rId6"/>
    <p:sldLayoutId id="2147484057" r:id="rId7"/>
    <p:sldLayoutId id="2147484065" r:id="rId8"/>
    <p:sldLayoutId id="2147484115" r:id="rId9"/>
    <p:sldLayoutId id="2147484111" r:id="rId10"/>
    <p:sldLayoutId id="2147484099" r:id="rId11"/>
    <p:sldLayoutId id="2147484116" r:id="rId12"/>
    <p:sldLayoutId id="2147484118" r:id="rId13"/>
    <p:sldLayoutId id="2147484120" r:id="rId14"/>
    <p:sldLayoutId id="2147484122" r:id="rId15"/>
    <p:sldLayoutId id="2147484124" r:id="rId16"/>
    <p:sldLayoutId id="2147484058" r:id="rId17"/>
    <p:sldLayoutId id="2147484126" r:id="rId18"/>
    <p:sldLayoutId id="2147484128" r:id="rId19"/>
    <p:sldLayoutId id="2147484130" r:id="rId20"/>
    <p:sldLayoutId id="2147484097" r:id="rId21"/>
    <p:sldLayoutId id="2147484117" r:id="rId22"/>
    <p:sldLayoutId id="2147484119" r:id="rId23"/>
    <p:sldLayoutId id="2147484121" r:id="rId24"/>
    <p:sldLayoutId id="2147484123" r:id="rId25"/>
    <p:sldLayoutId id="2147484125" r:id="rId26"/>
    <p:sldLayoutId id="2147484048" r:id="rId27"/>
    <p:sldLayoutId id="2147484127" r:id="rId28"/>
    <p:sldLayoutId id="2147484129" r:id="rId29"/>
    <p:sldLayoutId id="2147484131" r:id="rId30"/>
    <p:sldLayoutId id="2147484098" r:id="rId31"/>
    <p:sldLayoutId id="2147484132" r:id="rId32"/>
    <p:sldLayoutId id="2147484133" r:id="rId33"/>
    <p:sldLayoutId id="2147484134" r:id="rId34"/>
    <p:sldLayoutId id="2147484135" r:id="rId35"/>
    <p:sldLayoutId id="2147484136" r:id="rId36"/>
    <p:sldLayoutId id="2147484137" r:id="rId37"/>
    <p:sldLayoutId id="2147484138" r:id="rId38"/>
    <p:sldLayoutId id="2147484139" r:id="rId39"/>
    <p:sldLayoutId id="2147484140" r:id="rId40"/>
    <p:sldLayoutId id="2147484141" r:id="rId41"/>
    <p:sldLayoutId id="2147484143" r:id="rId42"/>
    <p:sldLayoutId id="2147484144" r:id="rId43"/>
    <p:sldLayoutId id="2147484083" r:id="rId44"/>
    <p:sldLayoutId id="2147484084" r:id="rId45"/>
    <p:sldLayoutId id="2147484085" r:id="rId46"/>
    <p:sldLayoutId id="2147484086" r:id="rId47"/>
    <p:sldLayoutId id="2147484087" r:id="rId48"/>
    <p:sldLayoutId id="2147484088" r:id="rId49"/>
    <p:sldLayoutId id="2147484089" r:id="rId50"/>
    <p:sldLayoutId id="2147484090" r:id="rId51"/>
    <p:sldLayoutId id="2147484091" r:id="rId52"/>
    <p:sldLayoutId id="2147484094" r:id="rId53"/>
    <p:sldLayoutId id="2147484103" r:id="rId54"/>
    <p:sldLayoutId id="2147484104" r:id="rId5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7/16/2014</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411662371"/>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Lst>
  <p:transition>
    <p:fade/>
  </p:transition>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brenes@una.cr" TargetMode="External"/><Relationship Id="rId2" Type="http://schemas.openxmlformats.org/officeDocument/2006/relationships/hyperlink" Target="mailto:jvillalobos@una.cr" TargetMode="External"/><Relationship Id="rId1" Type="http://schemas.openxmlformats.org/officeDocument/2006/relationships/slideLayout" Target="../slideLayouts/slideLayout56.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ítulo 2"/>
          <p:cNvSpPr>
            <a:spLocks noGrp="1"/>
          </p:cNvSpPr>
          <p:nvPr>
            <p:ph type="subTitle" idx="1"/>
          </p:nvPr>
        </p:nvSpPr>
        <p:spPr>
          <a:xfrm>
            <a:off x="-596504" y="4224453"/>
            <a:ext cx="9141619" cy="2362955"/>
          </a:xfrm>
        </p:spPr>
        <p:txBody>
          <a:bodyPr/>
          <a:lstStyle/>
          <a:p>
            <a:r>
              <a:rPr lang="es-CR" altLang="es-CR" dirty="0" smtClean="0"/>
              <a:t>Investigador:</a:t>
            </a:r>
          </a:p>
          <a:p>
            <a:r>
              <a:rPr lang="es-CR" altLang="es-CR" dirty="0" smtClean="0"/>
              <a:t>Johnny Villalobos Murillo (</a:t>
            </a:r>
            <a:r>
              <a:rPr lang="es-CR" altLang="es-CR" dirty="0" smtClean="0">
                <a:hlinkClick r:id="rId2"/>
              </a:rPr>
              <a:t>jvillalobos@una.cr</a:t>
            </a:r>
            <a:r>
              <a:rPr lang="es-CR" altLang="es-CR" dirty="0" smtClean="0"/>
              <a:t>)</a:t>
            </a:r>
          </a:p>
          <a:p>
            <a:r>
              <a:rPr lang="es-CR" altLang="es-CR" dirty="0" smtClean="0"/>
              <a:t>Colaborador:</a:t>
            </a:r>
          </a:p>
          <a:p>
            <a:r>
              <a:rPr lang="es-CR" altLang="es-CR" dirty="0"/>
              <a:t>Steven R. Brenes Chavarría (</a:t>
            </a:r>
            <a:r>
              <a:rPr lang="es-CR" altLang="es-CR" dirty="0" smtClean="0">
                <a:hlinkClick r:id="rId3"/>
              </a:rPr>
              <a:t>sbrenes@una.cr</a:t>
            </a:r>
            <a:r>
              <a:rPr lang="es-CR" altLang="es-CR" dirty="0" smtClean="0"/>
              <a:t>)</a:t>
            </a:r>
            <a:endParaRPr lang="es-CR" altLang="es-CR" dirty="0"/>
          </a:p>
          <a:p>
            <a:endParaRPr lang="es-CR" altLang="es-CR" dirty="0" smtClean="0"/>
          </a:p>
          <a:p>
            <a:endParaRPr lang="es-CR" altLang="es-CR" dirty="0" smtClean="0"/>
          </a:p>
        </p:txBody>
      </p:sp>
      <p:sp>
        <p:nvSpPr>
          <p:cNvPr id="4" name="Title 2"/>
          <p:cNvSpPr txBox="1">
            <a:spLocks/>
          </p:cNvSpPr>
          <p:nvPr/>
        </p:nvSpPr>
        <p:spPr>
          <a:xfrm>
            <a:off x="-350320" y="1029089"/>
            <a:ext cx="11146109" cy="2215573"/>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CR" sz="5998" dirty="0" smtClean="0"/>
              <a:t>Demostración: </a:t>
            </a:r>
            <a:r>
              <a:rPr lang="es-CR" sz="5998" dirty="0" err="1" smtClean="0"/>
              <a:t>pSymbolic</a:t>
            </a:r>
            <a:endParaRPr lang="es-CR" sz="8797" dirty="0"/>
          </a:p>
        </p:txBody>
      </p:sp>
      <p:pic>
        <p:nvPicPr>
          <p:cNvPr id="7" name="Picture 2" descr="http://www.slinfo.una.ac.cr/psymbolic/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2286" y="4514767"/>
            <a:ext cx="1495425" cy="1323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www.slinfo.una.ac.cr/psymbolic/images/ESCIN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380" y="4612194"/>
            <a:ext cx="2091512" cy="122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041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5239820"/>
            <a:ext cx="12188825" cy="1638726"/>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12" tIns="45706" rIns="91412" bIns="45706" anchor="ctr"/>
          <a:lstStyle/>
          <a:p>
            <a:pPr algn="ctr" defTabSz="913825">
              <a:defRPr/>
            </a:pPr>
            <a:endParaRPr lang="en-US" sz="2199" dirty="0">
              <a:gradFill>
                <a:gsLst>
                  <a:gs pos="0">
                    <a:srgbClr val="FFFFFF"/>
                  </a:gs>
                  <a:gs pos="100000">
                    <a:srgbClr val="FFFFFF"/>
                  </a:gs>
                </a:gsLst>
                <a:lin ang="5400000" scaled="0"/>
              </a:gradFill>
            </a:endParaRPr>
          </a:p>
        </p:txBody>
      </p:sp>
      <p:sp>
        <p:nvSpPr>
          <p:cNvPr id="8" name="Rectangle 7"/>
          <p:cNvSpPr/>
          <p:nvPr/>
        </p:nvSpPr>
        <p:spPr>
          <a:xfrm>
            <a:off x="595067" y="5750571"/>
            <a:ext cx="3380990" cy="633891"/>
          </a:xfrm>
          <a:prstGeom prst="rect">
            <a:avLst/>
          </a:prstGeom>
        </p:spPr>
        <p:txBody>
          <a:bodyPr wrap="none">
            <a:spAutoFit/>
          </a:bodyPr>
          <a:lstStyle/>
          <a:p>
            <a:pPr>
              <a:lnSpc>
                <a:spcPct val="80000"/>
              </a:lnSpc>
              <a:defRPr/>
            </a:pPr>
            <a:r>
              <a:rPr lang="es-CR" sz="4399" spc="-100" dirty="0" smtClean="0">
                <a:gradFill>
                  <a:gsLst>
                    <a:gs pos="0">
                      <a:srgbClr val="FBFBFB"/>
                    </a:gs>
                    <a:gs pos="100000">
                      <a:srgbClr val="FBFBFB"/>
                    </a:gs>
                  </a:gsLst>
                  <a:lin ang="5400000" scaled="0"/>
                </a:gradFill>
                <a:latin typeface="Segoe UI Light" pitchFamily="34" charset="0"/>
              </a:rPr>
              <a:t>Preguntas… ¿?</a:t>
            </a:r>
            <a:endParaRPr lang="es-CR" sz="4399" spc="-100" dirty="0">
              <a:gradFill>
                <a:gsLst>
                  <a:gs pos="0">
                    <a:srgbClr val="FBFBFB"/>
                  </a:gs>
                  <a:gs pos="100000">
                    <a:srgbClr val="FBFBFB"/>
                  </a:gs>
                </a:gsLst>
                <a:lin ang="5400000" scaled="0"/>
              </a:gradFill>
              <a:latin typeface="Segoe UI Light" pitchFamily="34" charset="0"/>
            </a:endParaRPr>
          </a:p>
        </p:txBody>
      </p:sp>
      <p:pic>
        <p:nvPicPr>
          <p:cNvPr id="11268" name="Picture 4" descr="https://www.festool.es/Servicios/Formacion/PublishingImages/pregunta_3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 y="0"/>
            <a:ext cx="3095625"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51905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598860" cy="440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0" y="3061699"/>
            <a:ext cx="12188825" cy="3816847"/>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12" tIns="45706" rIns="91412" bIns="45706" anchor="ctr"/>
          <a:lstStyle/>
          <a:p>
            <a:pPr algn="ctr" defTabSz="913825">
              <a:defRPr/>
            </a:pPr>
            <a:endParaRPr lang="en-US" sz="2199" dirty="0">
              <a:gradFill>
                <a:gsLst>
                  <a:gs pos="0">
                    <a:srgbClr val="FFFFFF"/>
                  </a:gs>
                  <a:gs pos="100000">
                    <a:srgbClr val="FFFFFF"/>
                  </a:gs>
                </a:gsLst>
                <a:lin ang="5400000" scaled="0"/>
              </a:gradFill>
            </a:endParaRPr>
          </a:p>
        </p:txBody>
      </p:sp>
      <p:sp>
        <p:nvSpPr>
          <p:cNvPr id="8" name="Rectangle 7"/>
          <p:cNvSpPr/>
          <p:nvPr/>
        </p:nvSpPr>
        <p:spPr>
          <a:xfrm>
            <a:off x="595067" y="5750571"/>
            <a:ext cx="1959191" cy="633891"/>
          </a:xfrm>
          <a:prstGeom prst="rect">
            <a:avLst/>
          </a:prstGeom>
        </p:spPr>
        <p:txBody>
          <a:bodyPr wrap="none">
            <a:spAutoFit/>
          </a:bodyPr>
          <a:lstStyle/>
          <a:p>
            <a:pPr>
              <a:lnSpc>
                <a:spcPct val="80000"/>
              </a:lnSpc>
              <a:defRPr/>
            </a:pPr>
            <a:r>
              <a:rPr lang="es-CR" sz="4399" spc="-100" dirty="0" smtClean="0">
                <a:gradFill>
                  <a:gsLst>
                    <a:gs pos="0">
                      <a:srgbClr val="FBFBFB"/>
                    </a:gs>
                    <a:gs pos="100000">
                      <a:srgbClr val="FBFBFB"/>
                    </a:gs>
                  </a:gsLst>
                  <a:lin ang="5400000" scaled="0"/>
                </a:gradFill>
                <a:latin typeface="Segoe UI Light" pitchFamily="34" charset="0"/>
              </a:rPr>
              <a:t>Agenda</a:t>
            </a:r>
            <a:endParaRPr lang="es-CR" sz="4399" spc="-100" dirty="0">
              <a:gradFill>
                <a:gsLst>
                  <a:gs pos="0">
                    <a:srgbClr val="FBFBFB"/>
                  </a:gs>
                  <a:gs pos="100000">
                    <a:srgbClr val="FBFBFB"/>
                  </a:gs>
                </a:gsLst>
                <a:lin ang="5400000" scaled="0"/>
              </a:gradFill>
              <a:latin typeface="Segoe UI Light" pitchFamily="34" charset="0"/>
            </a:endParaRPr>
          </a:p>
        </p:txBody>
      </p:sp>
      <p:sp>
        <p:nvSpPr>
          <p:cNvPr id="6" name="Rectangle 7"/>
          <p:cNvSpPr/>
          <p:nvPr/>
        </p:nvSpPr>
        <p:spPr>
          <a:xfrm>
            <a:off x="5742419" y="4253507"/>
            <a:ext cx="7204387" cy="2505301"/>
          </a:xfrm>
          <a:prstGeom prst="rect">
            <a:avLst/>
          </a:prstGeom>
        </p:spPr>
        <p:txBody>
          <a:bodyPr wrap="square">
            <a:spAutoFit/>
          </a:bodyPr>
          <a:lstStyle/>
          <a:p>
            <a:pPr marL="742727" indent="-742727">
              <a:lnSpc>
                <a:spcPct val="80000"/>
              </a:lnSpc>
              <a:buFont typeface="+mj-lt"/>
              <a:buAutoNum type="arabicPeriod"/>
              <a:defRPr/>
            </a:pPr>
            <a:r>
              <a:rPr lang="es-CR" sz="2800" spc="-100" dirty="0" smtClean="0">
                <a:gradFill>
                  <a:gsLst>
                    <a:gs pos="0">
                      <a:srgbClr val="FBFBFB"/>
                    </a:gs>
                    <a:gs pos="100000">
                      <a:srgbClr val="FBFBFB"/>
                    </a:gs>
                  </a:gsLst>
                  <a:lin ang="5400000" scaled="0"/>
                </a:gradFill>
                <a:latin typeface="Segoe UI Light" pitchFamily="34" charset="0"/>
              </a:rPr>
              <a:t>Instalación y configuración</a:t>
            </a:r>
          </a:p>
          <a:p>
            <a:pPr marL="742727" indent="-742727">
              <a:lnSpc>
                <a:spcPct val="80000"/>
              </a:lnSpc>
              <a:buFont typeface="+mj-lt"/>
              <a:buAutoNum type="arabicPeriod"/>
              <a:defRPr/>
            </a:pPr>
            <a:r>
              <a:rPr lang="es-CR" sz="2800" spc="-100" dirty="0" smtClean="0">
                <a:gradFill>
                  <a:gsLst>
                    <a:gs pos="0">
                      <a:srgbClr val="FBFBFB"/>
                    </a:gs>
                    <a:gs pos="100000">
                      <a:srgbClr val="FBFBFB"/>
                    </a:gs>
                  </a:gsLst>
                  <a:lin ang="5400000" scaled="0"/>
                </a:gradFill>
                <a:latin typeface="Segoe UI Light" pitchFamily="34" charset="0"/>
              </a:rPr>
              <a:t>Importar datos de prueba</a:t>
            </a:r>
          </a:p>
          <a:p>
            <a:pPr marL="742727" indent="-742727">
              <a:lnSpc>
                <a:spcPct val="80000"/>
              </a:lnSpc>
              <a:buFont typeface="+mj-lt"/>
              <a:buAutoNum type="arabicPeriod"/>
              <a:defRPr/>
            </a:pPr>
            <a:r>
              <a:rPr lang="es-CR" sz="2800" spc="-100" dirty="0" smtClean="0">
                <a:gradFill>
                  <a:gsLst>
                    <a:gs pos="0">
                      <a:srgbClr val="FBFBFB"/>
                    </a:gs>
                    <a:gs pos="100000">
                      <a:srgbClr val="FBFBFB"/>
                    </a:gs>
                  </a:gsLst>
                  <a:lin ang="5400000" scaled="0"/>
                </a:gradFill>
                <a:latin typeface="Segoe UI Light" pitchFamily="34" charset="0"/>
              </a:rPr>
              <a:t>Construcción del concepto</a:t>
            </a:r>
          </a:p>
          <a:p>
            <a:pPr marL="742727" indent="-742727">
              <a:lnSpc>
                <a:spcPct val="80000"/>
              </a:lnSpc>
              <a:buFont typeface="+mj-lt"/>
              <a:buAutoNum type="arabicPeriod"/>
              <a:defRPr/>
            </a:pPr>
            <a:r>
              <a:rPr lang="es-CR" sz="2800" spc="-100" dirty="0" smtClean="0">
                <a:gradFill>
                  <a:gsLst>
                    <a:gs pos="0">
                      <a:srgbClr val="FBFBFB"/>
                    </a:gs>
                    <a:gs pos="100000">
                      <a:srgbClr val="FBFBFB"/>
                    </a:gs>
                  </a:gsLst>
                  <a:lin ang="5400000" scaled="0"/>
                </a:gradFill>
                <a:latin typeface="Segoe UI Light" pitchFamily="34" charset="0"/>
              </a:rPr>
              <a:t>Construcción de un intervalo</a:t>
            </a:r>
          </a:p>
          <a:p>
            <a:pPr marL="742727" indent="-742727">
              <a:lnSpc>
                <a:spcPct val="80000"/>
              </a:lnSpc>
              <a:buFont typeface="+mj-lt"/>
              <a:buAutoNum type="arabicPeriod"/>
              <a:defRPr/>
            </a:pPr>
            <a:r>
              <a:rPr lang="es-CR" sz="2800" spc="-100" dirty="0">
                <a:gradFill>
                  <a:gsLst>
                    <a:gs pos="0">
                      <a:srgbClr val="FBFBFB"/>
                    </a:gs>
                    <a:gs pos="100000">
                      <a:srgbClr val="FBFBFB"/>
                    </a:gs>
                  </a:gsLst>
                  <a:lin ang="5400000" scaled="0"/>
                </a:gradFill>
                <a:latin typeface="Segoe UI Light" pitchFamily="34" charset="0"/>
              </a:rPr>
              <a:t>Construcción de una </a:t>
            </a:r>
            <a:r>
              <a:rPr lang="es-CR" sz="2800" spc="-100" dirty="0" smtClean="0">
                <a:gradFill>
                  <a:gsLst>
                    <a:gs pos="0">
                      <a:srgbClr val="FBFBFB"/>
                    </a:gs>
                    <a:gs pos="100000">
                      <a:srgbClr val="FBFBFB"/>
                    </a:gs>
                  </a:gsLst>
                  <a:lin ang="5400000" scaled="0"/>
                </a:gradFill>
                <a:latin typeface="Segoe UI Light" pitchFamily="34" charset="0"/>
              </a:rPr>
              <a:t>aserción</a:t>
            </a:r>
          </a:p>
          <a:p>
            <a:pPr marL="742727" indent="-742727">
              <a:lnSpc>
                <a:spcPct val="80000"/>
              </a:lnSpc>
              <a:buFont typeface="+mj-lt"/>
              <a:buAutoNum type="arabicPeriod"/>
              <a:defRPr/>
            </a:pPr>
            <a:r>
              <a:rPr lang="es-CR" sz="2800" spc="-100" dirty="0" smtClean="0">
                <a:gradFill>
                  <a:gsLst>
                    <a:gs pos="0">
                      <a:srgbClr val="FBFBFB"/>
                    </a:gs>
                    <a:gs pos="100000">
                      <a:srgbClr val="FBFBFB"/>
                    </a:gs>
                  </a:gsLst>
                  <a:lin ang="5400000" scaled="0"/>
                </a:gradFill>
                <a:latin typeface="Segoe UI Light" pitchFamily="34" charset="0"/>
              </a:rPr>
              <a:t>Operadores para intervalos</a:t>
            </a:r>
          </a:p>
          <a:p>
            <a:pPr marL="742727" indent="-742727">
              <a:lnSpc>
                <a:spcPct val="80000"/>
              </a:lnSpc>
              <a:buFont typeface="+mj-lt"/>
              <a:buAutoNum type="arabicPeriod"/>
              <a:defRPr/>
            </a:pPr>
            <a:r>
              <a:rPr lang="es-CR" sz="2800" spc="-100" dirty="0" smtClean="0">
                <a:gradFill>
                  <a:gsLst>
                    <a:gs pos="0">
                      <a:srgbClr val="FBFBFB"/>
                    </a:gs>
                    <a:gs pos="100000">
                      <a:srgbClr val="FBFBFB"/>
                    </a:gs>
                  </a:gsLst>
                  <a:lin ang="5400000" scaled="0"/>
                </a:gradFill>
                <a:latin typeface="Segoe UI Light" pitchFamily="34" charset="0"/>
              </a:rPr>
              <a:t>Herramienta de transformación</a:t>
            </a:r>
            <a:endParaRPr lang="es-CR" sz="2800" spc="-100" dirty="0">
              <a:gradFill>
                <a:gsLst>
                  <a:gs pos="0">
                    <a:srgbClr val="FBFBFB"/>
                  </a:gs>
                  <a:gs pos="100000">
                    <a:srgbClr val="FBFBFB"/>
                  </a:gs>
                </a:gsLst>
                <a:lin ang="5400000" scaled="0"/>
              </a:gradFill>
              <a:latin typeface="Segoe UI Light" pitchFamily="34" charset="0"/>
            </a:endParaRPr>
          </a:p>
        </p:txBody>
      </p:sp>
    </p:spTree>
    <p:extLst>
      <p:ext uri="{BB962C8B-B14F-4D97-AF65-F5344CB8AC3E}">
        <p14:creationId xmlns:p14="http://schemas.microsoft.com/office/powerpoint/2010/main" val="302000217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5239820"/>
            <a:ext cx="12188825" cy="1638726"/>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12" tIns="45706" rIns="91412" bIns="45706" anchor="ctr"/>
          <a:lstStyle/>
          <a:p>
            <a:pPr algn="ctr" defTabSz="913825">
              <a:defRPr/>
            </a:pPr>
            <a:endParaRPr lang="en-US" sz="2199" dirty="0">
              <a:gradFill>
                <a:gsLst>
                  <a:gs pos="0">
                    <a:srgbClr val="FFFFFF"/>
                  </a:gs>
                  <a:gs pos="100000">
                    <a:srgbClr val="FFFFFF"/>
                  </a:gs>
                </a:gsLst>
                <a:lin ang="5400000" scaled="0"/>
              </a:gradFill>
            </a:endParaRPr>
          </a:p>
        </p:txBody>
      </p:sp>
      <p:sp>
        <p:nvSpPr>
          <p:cNvPr id="8" name="Rectangle 7"/>
          <p:cNvSpPr/>
          <p:nvPr/>
        </p:nvSpPr>
        <p:spPr>
          <a:xfrm>
            <a:off x="595067" y="5750571"/>
            <a:ext cx="6075702" cy="633891"/>
          </a:xfrm>
          <a:prstGeom prst="rect">
            <a:avLst/>
          </a:prstGeom>
        </p:spPr>
        <p:txBody>
          <a:bodyPr wrap="none">
            <a:spAutoFit/>
          </a:bodyPr>
          <a:lstStyle/>
          <a:p>
            <a:pPr>
              <a:lnSpc>
                <a:spcPct val="80000"/>
              </a:lnSpc>
              <a:defRPr/>
            </a:pPr>
            <a:r>
              <a:rPr lang="es-CR" sz="4399" spc="-100" dirty="0" smtClean="0">
                <a:gradFill>
                  <a:gsLst>
                    <a:gs pos="0">
                      <a:srgbClr val="FBFBFB"/>
                    </a:gs>
                    <a:gs pos="100000">
                      <a:srgbClr val="FBFBFB"/>
                    </a:gs>
                  </a:gsLst>
                  <a:lin ang="5400000" scaled="0"/>
                </a:gradFill>
                <a:latin typeface="Segoe UI Light" pitchFamily="34" charset="0"/>
              </a:rPr>
              <a:t>Instalación y configuración</a:t>
            </a:r>
            <a:endParaRPr lang="es-CR" sz="4399" spc="-100" dirty="0">
              <a:gradFill>
                <a:gsLst>
                  <a:gs pos="0">
                    <a:srgbClr val="FBFBFB"/>
                  </a:gs>
                  <a:gs pos="100000">
                    <a:srgbClr val="FBFBFB"/>
                  </a:gs>
                </a:gsLst>
                <a:lin ang="5400000" scaled="0"/>
              </a:gradFill>
              <a:latin typeface="Segoe UI Light" pitchFamily="34" charset="0"/>
            </a:endParaRPr>
          </a:p>
        </p:txBody>
      </p:sp>
      <p:pic>
        <p:nvPicPr>
          <p:cNvPr id="3074" name="Picture 2" descr="http://2.bp.blogspot.com/-_xWAIvRpvpE/UJCS47bVV-I/AAAAAAAAAvs/D02p0jEl6oo/s1600/postgresql-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873"/>
            <a:ext cx="4530903" cy="5034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slinfo.una.ac.cr/psymbolic/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976" y="1160371"/>
            <a:ext cx="3206977" cy="2839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2393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5239820"/>
            <a:ext cx="12188825" cy="1638726"/>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12" tIns="45706" rIns="91412" bIns="45706" anchor="ctr"/>
          <a:lstStyle/>
          <a:p>
            <a:pPr algn="ctr" defTabSz="913825">
              <a:defRPr/>
            </a:pPr>
            <a:endParaRPr lang="en-US" sz="2199" dirty="0">
              <a:gradFill>
                <a:gsLst>
                  <a:gs pos="0">
                    <a:srgbClr val="FFFFFF"/>
                  </a:gs>
                  <a:gs pos="100000">
                    <a:srgbClr val="FFFFFF"/>
                  </a:gs>
                </a:gsLst>
                <a:lin ang="5400000" scaled="0"/>
              </a:gradFill>
            </a:endParaRPr>
          </a:p>
        </p:txBody>
      </p:sp>
      <p:sp>
        <p:nvSpPr>
          <p:cNvPr id="8" name="Rectangle 7"/>
          <p:cNvSpPr/>
          <p:nvPr/>
        </p:nvSpPr>
        <p:spPr>
          <a:xfrm>
            <a:off x="595067" y="5750571"/>
            <a:ext cx="6075702" cy="633891"/>
          </a:xfrm>
          <a:prstGeom prst="rect">
            <a:avLst/>
          </a:prstGeom>
        </p:spPr>
        <p:txBody>
          <a:bodyPr wrap="none">
            <a:spAutoFit/>
          </a:bodyPr>
          <a:lstStyle/>
          <a:p>
            <a:pPr>
              <a:lnSpc>
                <a:spcPct val="80000"/>
              </a:lnSpc>
              <a:defRPr/>
            </a:pPr>
            <a:r>
              <a:rPr lang="es-CR" sz="4399" spc="-100" dirty="0">
                <a:gradFill>
                  <a:gsLst>
                    <a:gs pos="0">
                      <a:srgbClr val="FBFBFB"/>
                    </a:gs>
                    <a:gs pos="100000">
                      <a:srgbClr val="FBFBFB"/>
                    </a:gs>
                  </a:gsLst>
                  <a:lin ang="5400000" scaled="0"/>
                </a:gradFill>
                <a:latin typeface="Segoe UI Light" pitchFamily="34" charset="0"/>
              </a:rPr>
              <a:t>Importar datos de prueba</a:t>
            </a:r>
          </a:p>
        </p:txBody>
      </p:sp>
      <p:sp>
        <p:nvSpPr>
          <p:cNvPr id="2" name="Rectángulo 1"/>
          <p:cNvSpPr/>
          <p:nvPr/>
        </p:nvSpPr>
        <p:spPr>
          <a:xfrm>
            <a:off x="577944" y="380265"/>
            <a:ext cx="6092825" cy="3693319"/>
          </a:xfrm>
          <a:prstGeom prst="rect">
            <a:avLst/>
          </a:prstGeom>
        </p:spPr>
        <p:txBody>
          <a:bodyPr>
            <a:spAutoFit/>
          </a:bodyPr>
          <a:lstStyle/>
          <a:p>
            <a:pPr>
              <a:spcAft>
                <a:spcPts val="0"/>
              </a:spcAft>
            </a:pPr>
            <a:r>
              <a:rPr lang="es-CR" kern="50" smtClean="0">
                <a:latin typeface="Times New Roman" panose="02020603050405020304" pitchFamily="18" charset="0"/>
                <a:ea typeface="SimSun" panose="02010600030101010101" pitchFamily="2" charset="-122"/>
                <a:cs typeface="Mangal" panose="02040503050203030202" pitchFamily="18" charset="0"/>
              </a:rPr>
              <a:t>CREATE TABLE medical</a:t>
            </a:r>
          </a:p>
          <a:p>
            <a:pPr>
              <a:spcAft>
                <a:spcPts val="0"/>
              </a:spcAft>
            </a:pPr>
            <a:r>
              <a:rPr lang="es-CR" kern="50" smtClean="0">
                <a:latin typeface="Times New Roman" panose="02020603050405020304" pitchFamily="18" charset="0"/>
                <a:ea typeface="SimSun" panose="02010600030101010101" pitchFamily="2" charset="-122"/>
                <a:cs typeface="Mangal" panose="02040503050203030202" pitchFamily="18" charset="0"/>
              </a:rPr>
              <a:t>(</a:t>
            </a:r>
          </a:p>
          <a:p>
            <a:pPr>
              <a:spcAft>
                <a:spcPts val="0"/>
              </a:spcAft>
            </a:pPr>
            <a:r>
              <a:rPr lang="es-CR" kern="50" smtClean="0">
                <a:latin typeface="Times New Roman" panose="02020603050405020304" pitchFamily="18" charset="0"/>
                <a:ea typeface="SimSun" panose="02010600030101010101" pitchFamily="2" charset="-122"/>
                <a:cs typeface="Mangal" panose="02040503050203030202" pitchFamily="18" charset="0"/>
              </a:rPr>
              <a:t>  types character(1),</a:t>
            </a:r>
          </a:p>
          <a:p>
            <a:pPr>
              <a:spcAft>
                <a:spcPts val="0"/>
              </a:spcAft>
            </a:pPr>
            <a:r>
              <a:rPr lang="es-CR" kern="50" smtClean="0">
                <a:latin typeface="Times New Roman" panose="02020603050405020304" pitchFamily="18" charset="0"/>
                <a:ea typeface="SimSun" panose="02010600030101010101" pitchFamily="2" charset="-122"/>
                <a:cs typeface="Mangal" panose="02040503050203030202" pitchFamily="18" charset="0"/>
              </a:rPr>
              <a:t>  gender character(1),</a:t>
            </a:r>
          </a:p>
          <a:p>
            <a:pPr>
              <a:spcAft>
                <a:spcPts val="0"/>
              </a:spcAft>
            </a:pPr>
            <a:r>
              <a:rPr lang="es-CR" kern="50" smtClean="0">
                <a:latin typeface="Times New Roman" panose="02020603050405020304" pitchFamily="18" charset="0"/>
                <a:ea typeface="SimSun" panose="02010600030101010101" pitchFamily="2" charset="-122"/>
                <a:cs typeface="Mangal" panose="02040503050203030202" pitchFamily="18" charset="0"/>
              </a:rPr>
              <a:t>  age double precision,</a:t>
            </a:r>
          </a:p>
          <a:p>
            <a:pPr>
              <a:spcAft>
                <a:spcPts val="0"/>
              </a:spcAft>
            </a:pPr>
            <a:r>
              <a:rPr lang="es-CR" kern="50" smtClean="0">
                <a:latin typeface="Times New Roman" panose="02020603050405020304" pitchFamily="18" charset="0"/>
                <a:ea typeface="SimSun" panose="02010600030101010101" pitchFamily="2" charset="-122"/>
                <a:cs typeface="Mangal" panose="02040503050203030202" pitchFamily="18" charset="0"/>
              </a:rPr>
              <a:t>  status text,</a:t>
            </a:r>
          </a:p>
          <a:p>
            <a:pPr>
              <a:spcAft>
                <a:spcPts val="0"/>
              </a:spcAft>
            </a:pPr>
            <a:r>
              <a:rPr lang="es-CR" kern="50" smtClean="0">
                <a:latin typeface="Times New Roman" panose="02020603050405020304" pitchFamily="18" charset="0"/>
                <a:ea typeface="SimSun" panose="02010600030101010101" pitchFamily="2" charset="-122"/>
                <a:cs typeface="Mangal" panose="02040503050203030202" pitchFamily="18" charset="0"/>
              </a:rPr>
              <a:t>  parents double precision,</a:t>
            </a:r>
          </a:p>
          <a:p>
            <a:pPr>
              <a:spcAft>
                <a:spcPts val="0"/>
              </a:spcAft>
            </a:pPr>
            <a:r>
              <a:rPr lang="es-CR" kern="50" smtClean="0">
                <a:latin typeface="Times New Roman" panose="02020603050405020304" pitchFamily="18" charset="0"/>
                <a:ea typeface="SimSun" panose="02010600030101010101" pitchFamily="2" charset="-122"/>
                <a:cs typeface="Mangal" panose="02040503050203030202" pitchFamily="18" charset="0"/>
              </a:rPr>
              <a:t>  weigth double precision,</a:t>
            </a:r>
          </a:p>
          <a:p>
            <a:pPr>
              <a:spcAft>
                <a:spcPts val="0"/>
              </a:spcAft>
            </a:pPr>
            <a:r>
              <a:rPr lang="es-CR" kern="50" smtClean="0">
                <a:latin typeface="Times New Roman" panose="02020603050405020304" pitchFamily="18" charset="0"/>
                <a:ea typeface="SimSun" panose="02010600030101010101" pitchFamily="2" charset="-122"/>
                <a:cs typeface="Mangal" panose="02040503050203030202" pitchFamily="18" charset="0"/>
              </a:rPr>
              <a:t>  pulse_rate double precision,</a:t>
            </a:r>
          </a:p>
          <a:p>
            <a:pPr>
              <a:spcAft>
                <a:spcPts val="0"/>
              </a:spcAft>
            </a:pPr>
            <a:r>
              <a:rPr lang="es-CR" kern="50" smtClean="0">
                <a:latin typeface="Times New Roman" panose="02020603050405020304" pitchFamily="18" charset="0"/>
                <a:ea typeface="SimSun" panose="02010600030101010101" pitchFamily="2" charset="-122"/>
                <a:cs typeface="Mangal" panose="02040503050203030202" pitchFamily="18" charset="0"/>
              </a:rPr>
              <a:t>  systolic double precision,</a:t>
            </a:r>
          </a:p>
          <a:p>
            <a:pPr>
              <a:spcAft>
                <a:spcPts val="0"/>
              </a:spcAft>
            </a:pPr>
            <a:r>
              <a:rPr lang="es-CR" kern="50" smtClean="0">
                <a:latin typeface="Times New Roman" panose="02020603050405020304" pitchFamily="18" charset="0"/>
                <a:ea typeface="SimSun" panose="02010600030101010101" pitchFamily="2" charset="-122"/>
                <a:cs typeface="Mangal" panose="02040503050203030202" pitchFamily="18" charset="0"/>
              </a:rPr>
              <a:t>  diastolic double precision,</a:t>
            </a:r>
          </a:p>
          <a:p>
            <a:pPr>
              <a:spcAft>
                <a:spcPts val="0"/>
              </a:spcAft>
            </a:pPr>
            <a:r>
              <a:rPr lang="es-CR" kern="50" smtClean="0">
                <a:latin typeface="Times New Roman" panose="02020603050405020304" pitchFamily="18" charset="0"/>
                <a:ea typeface="SimSun" panose="02010600030101010101" pitchFamily="2" charset="-122"/>
                <a:cs typeface="Mangal" panose="02040503050203030202" pitchFamily="18" charset="0"/>
              </a:rPr>
              <a:t>  cholesterol double precision</a:t>
            </a:r>
          </a:p>
          <a:p>
            <a:r>
              <a:rPr lang="es-CR" kern="50" smtClean="0">
                <a:latin typeface="Times New Roman" panose="02020603050405020304" pitchFamily="18" charset="0"/>
                <a:ea typeface="SimSun" panose="02010600030101010101" pitchFamily="2" charset="-122"/>
                <a:cs typeface="Mangal" panose="02040503050203030202" pitchFamily="18" charset="0"/>
              </a:rPr>
              <a:t>)</a:t>
            </a:r>
            <a:endParaRPr lang="es-CR" dirty="0"/>
          </a:p>
        </p:txBody>
      </p:sp>
      <p:sp>
        <p:nvSpPr>
          <p:cNvPr id="4" name="Rectángulo 3"/>
          <p:cNvSpPr/>
          <p:nvPr/>
        </p:nvSpPr>
        <p:spPr>
          <a:xfrm>
            <a:off x="577943" y="4294330"/>
            <a:ext cx="9038668" cy="271869"/>
          </a:xfrm>
          <a:prstGeom prst="rect">
            <a:avLst/>
          </a:prstGeom>
        </p:spPr>
        <p:txBody>
          <a:bodyPr wrap="square">
            <a:spAutoFit/>
          </a:bodyPr>
          <a:lstStyle/>
          <a:p>
            <a:pPr marR="47625">
              <a:lnSpc>
                <a:spcPts val="1350"/>
              </a:lnSpc>
              <a:spcAft>
                <a:spcPts val="0"/>
              </a:spcAft>
            </a:pPr>
            <a:r>
              <a:rPr lang="es-CR" kern="50" dirty="0">
                <a:solidFill>
                  <a:srgbClr val="000000"/>
                </a:solidFill>
                <a:latin typeface="Consolas" panose="020B0609020204030204" pitchFamily="49" charset="0"/>
                <a:ea typeface="NSimSun" panose="02010609030101010101" pitchFamily="49" charset="-122"/>
                <a:cs typeface="Courier New" panose="02070309020205020404" pitchFamily="49" charset="0"/>
              </a:rPr>
              <a:t>COPY medical </a:t>
            </a:r>
            <a:r>
              <a:rPr lang="es-CR" kern="50" dirty="0">
                <a:solidFill>
                  <a:srgbClr val="00008B"/>
                </a:solidFill>
                <a:latin typeface="Consolas" panose="020B0609020204030204" pitchFamily="49" charset="0"/>
                <a:ea typeface="NSimSun" panose="02010609030101010101" pitchFamily="49" charset="-122"/>
                <a:cs typeface="Courier New" panose="02070309020205020404" pitchFamily="49" charset="0"/>
              </a:rPr>
              <a:t>FROM</a:t>
            </a:r>
            <a:r>
              <a:rPr lang="es-CR" kern="50" dirty="0">
                <a:solidFill>
                  <a:srgbClr val="000000"/>
                </a:solidFill>
                <a:latin typeface="Consolas" panose="020B0609020204030204" pitchFamily="49" charset="0"/>
                <a:ea typeface="NSimSun" panose="02010609030101010101" pitchFamily="49" charset="-122"/>
                <a:cs typeface="Courier New" panose="02070309020205020404" pitchFamily="49" charset="0"/>
              </a:rPr>
              <a:t> </a:t>
            </a:r>
            <a:r>
              <a:rPr lang="es-CR" kern="50" dirty="0">
                <a:solidFill>
                  <a:srgbClr val="800000"/>
                </a:solidFill>
                <a:latin typeface="Consolas" panose="020B0609020204030204" pitchFamily="49" charset="0"/>
                <a:ea typeface="NSimSun" panose="02010609030101010101" pitchFamily="49" charset="-122"/>
                <a:cs typeface="Courier New" panose="02070309020205020404" pitchFamily="49" charset="0"/>
              </a:rPr>
              <a:t>'c:/medical.csv'</a:t>
            </a:r>
            <a:r>
              <a:rPr lang="es-CR" kern="50" dirty="0">
                <a:solidFill>
                  <a:srgbClr val="000000"/>
                </a:solidFill>
                <a:latin typeface="Consolas" panose="020B0609020204030204" pitchFamily="49" charset="0"/>
                <a:ea typeface="NSimSun" panose="02010609030101010101" pitchFamily="49" charset="-122"/>
                <a:cs typeface="Courier New" panose="02070309020205020404" pitchFamily="49" charset="0"/>
              </a:rPr>
              <a:t>  DELIMITERS  </a:t>
            </a:r>
            <a:r>
              <a:rPr lang="es-CR" kern="50" dirty="0">
                <a:solidFill>
                  <a:srgbClr val="800000"/>
                </a:solidFill>
                <a:latin typeface="Consolas" panose="020B0609020204030204" pitchFamily="49" charset="0"/>
                <a:ea typeface="NSimSun" panose="02010609030101010101" pitchFamily="49" charset="-122"/>
                <a:cs typeface="Courier New" panose="02070309020205020404" pitchFamily="49" charset="0"/>
              </a:rPr>
              <a:t>','</a:t>
            </a:r>
            <a:r>
              <a:rPr lang="es-CR" kern="50" dirty="0">
                <a:solidFill>
                  <a:srgbClr val="000000"/>
                </a:solidFill>
                <a:latin typeface="Consolas" panose="020B0609020204030204" pitchFamily="49" charset="0"/>
                <a:ea typeface="NSimSun" panose="02010609030101010101" pitchFamily="49" charset="-122"/>
                <a:cs typeface="Courier New" panose="02070309020205020404" pitchFamily="49" charset="0"/>
              </a:rPr>
              <a:t>  CSV HEADER;</a:t>
            </a:r>
            <a:endParaRPr lang="es-CR" sz="1600" kern="50" dirty="0">
              <a:effectLst/>
              <a:latin typeface="Courier New" panose="02070309020205020404" pitchFamily="49" charset="0"/>
              <a:ea typeface="NSimSun" panose="02010609030101010101" pitchFamily="49" charset="-122"/>
            </a:endParaRPr>
          </a:p>
        </p:txBody>
      </p:sp>
    </p:spTree>
    <p:extLst>
      <p:ext uri="{BB962C8B-B14F-4D97-AF65-F5344CB8AC3E}">
        <p14:creationId xmlns:p14="http://schemas.microsoft.com/office/powerpoint/2010/main" val="375315885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5239820"/>
            <a:ext cx="12188825" cy="1638726"/>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12" tIns="45706" rIns="91412" bIns="45706" anchor="ctr"/>
          <a:lstStyle/>
          <a:p>
            <a:pPr algn="ctr" defTabSz="913825">
              <a:defRPr/>
            </a:pPr>
            <a:endParaRPr lang="en-US" sz="2199" dirty="0">
              <a:gradFill>
                <a:gsLst>
                  <a:gs pos="0">
                    <a:srgbClr val="FFFFFF"/>
                  </a:gs>
                  <a:gs pos="100000">
                    <a:srgbClr val="FFFFFF"/>
                  </a:gs>
                </a:gsLst>
                <a:lin ang="5400000" scaled="0"/>
              </a:gradFill>
            </a:endParaRPr>
          </a:p>
        </p:txBody>
      </p:sp>
      <p:sp>
        <p:nvSpPr>
          <p:cNvPr id="8" name="Rectangle 7"/>
          <p:cNvSpPr/>
          <p:nvPr/>
        </p:nvSpPr>
        <p:spPr>
          <a:xfrm>
            <a:off x="595067" y="5750571"/>
            <a:ext cx="6304931" cy="633891"/>
          </a:xfrm>
          <a:prstGeom prst="rect">
            <a:avLst/>
          </a:prstGeom>
        </p:spPr>
        <p:txBody>
          <a:bodyPr wrap="none">
            <a:spAutoFit/>
          </a:bodyPr>
          <a:lstStyle/>
          <a:p>
            <a:pPr>
              <a:lnSpc>
                <a:spcPct val="80000"/>
              </a:lnSpc>
              <a:defRPr/>
            </a:pPr>
            <a:r>
              <a:rPr lang="es-CR" sz="4399" spc="-100" dirty="0">
                <a:gradFill>
                  <a:gsLst>
                    <a:gs pos="0">
                      <a:srgbClr val="FBFBFB"/>
                    </a:gs>
                    <a:gs pos="100000">
                      <a:srgbClr val="FBFBFB"/>
                    </a:gs>
                  </a:gsLst>
                  <a:lin ang="5400000" scaled="0"/>
                </a:gradFill>
                <a:latin typeface="Segoe UI Light" pitchFamily="34" charset="0"/>
              </a:rPr>
              <a:t>Construcción </a:t>
            </a:r>
            <a:r>
              <a:rPr lang="es-CR" sz="4399" spc="-100" dirty="0" smtClean="0">
                <a:gradFill>
                  <a:gsLst>
                    <a:gs pos="0">
                      <a:srgbClr val="FBFBFB"/>
                    </a:gs>
                    <a:gs pos="100000">
                      <a:srgbClr val="FBFBFB"/>
                    </a:gs>
                  </a:gsLst>
                  <a:lin ang="5400000" scaled="0"/>
                </a:gradFill>
                <a:latin typeface="Segoe UI Light" pitchFamily="34" charset="0"/>
              </a:rPr>
              <a:t>del concepto</a:t>
            </a:r>
            <a:endParaRPr lang="es-CR" sz="4399" spc="-100" dirty="0">
              <a:gradFill>
                <a:gsLst>
                  <a:gs pos="0">
                    <a:srgbClr val="FBFBFB"/>
                  </a:gs>
                  <a:gs pos="100000">
                    <a:srgbClr val="FBFBFB"/>
                  </a:gs>
                </a:gsLst>
                <a:lin ang="5400000" scaled="0"/>
              </a:gradFill>
              <a:latin typeface="Segoe UI Light" pitchFamily="34" charset="0"/>
            </a:endParaRPr>
          </a:p>
        </p:txBody>
      </p:sp>
      <p:sp>
        <p:nvSpPr>
          <p:cNvPr id="2" name="Rectángulo 1"/>
          <p:cNvSpPr/>
          <p:nvPr/>
        </p:nvSpPr>
        <p:spPr>
          <a:xfrm>
            <a:off x="577944" y="380265"/>
            <a:ext cx="6092825" cy="923330"/>
          </a:xfrm>
          <a:prstGeom prst="rect">
            <a:avLst/>
          </a:prstGeom>
        </p:spPr>
        <p:txBody>
          <a:bodyPr>
            <a:spAutoFit/>
          </a:bodyPr>
          <a:lstStyle/>
          <a:p>
            <a:pPr>
              <a:spcAft>
                <a:spcPts val="0"/>
              </a:spcAft>
            </a:pPr>
            <a:r>
              <a:rPr lang="en-US" kern="50" dirty="0" smtClean="0">
                <a:latin typeface="Courier New" panose="02070309020205020404" pitchFamily="49" charset="0"/>
                <a:ea typeface="SimSun" panose="02010600030101010101" pitchFamily="2" charset="-122"/>
                <a:cs typeface="Courier New" panose="02070309020205020404" pitchFamily="49" charset="0"/>
              </a:rPr>
              <a:t>SELECT STABLE('MEDICAL','SEXO,EDAD');</a:t>
            </a:r>
          </a:p>
          <a:p>
            <a:pPr>
              <a:spcAft>
                <a:spcPts val="0"/>
              </a:spcAft>
            </a:pPr>
            <a:r>
              <a:rPr lang="en-US" kern="50" dirty="0" smtClean="0">
                <a:latin typeface="Courier New" panose="02070309020205020404" pitchFamily="49" charset="0"/>
                <a:ea typeface="SimSun" panose="02010600030101010101" pitchFamily="2" charset="-122"/>
                <a:cs typeface="Courier New" panose="02070309020205020404" pitchFamily="49" charset="0"/>
              </a:rPr>
              <a:t>SELECT * FROM STABLE;</a:t>
            </a:r>
          </a:p>
          <a:p>
            <a:pPr>
              <a:spcAft>
                <a:spcPts val="0"/>
              </a:spcAft>
            </a:pPr>
            <a:endParaRPr lang="en-US" kern="50" dirty="0">
              <a:latin typeface="Times New Roman" panose="02020603050405020304" pitchFamily="18" charset="0"/>
              <a:ea typeface="SimSun" panose="02010600030101010101" pitchFamily="2" charset="-122"/>
              <a:cs typeface="Mangal" panose="02040503050203030202" pitchFamily="18" charset="0"/>
            </a:endParaRPr>
          </a:p>
        </p:txBody>
      </p:sp>
      <p:pic>
        <p:nvPicPr>
          <p:cNvPr id="6146" name="Picture 2" descr="http://www.slinfo.una.ac.cr/psymbolic/images/im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67" y="1457647"/>
            <a:ext cx="428625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17884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5239820"/>
            <a:ext cx="12188825" cy="1638726"/>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12" tIns="45706" rIns="91412" bIns="45706" anchor="ctr"/>
          <a:lstStyle/>
          <a:p>
            <a:pPr algn="ctr" defTabSz="913825">
              <a:defRPr/>
            </a:pPr>
            <a:endParaRPr lang="en-US" sz="2199" dirty="0">
              <a:gradFill>
                <a:gsLst>
                  <a:gs pos="0">
                    <a:srgbClr val="FFFFFF"/>
                  </a:gs>
                  <a:gs pos="100000">
                    <a:srgbClr val="FFFFFF"/>
                  </a:gs>
                </a:gsLst>
                <a:lin ang="5400000" scaled="0"/>
              </a:gradFill>
            </a:endParaRPr>
          </a:p>
        </p:txBody>
      </p:sp>
      <p:sp>
        <p:nvSpPr>
          <p:cNvPr id="8" name="Rectangle 7"/>
          <p:cNvSpPr/>
          <p:nvPr/>
        </p:nvSpPr>
        <p:spPr>
          <a:xfrm>
            <a:off x="595067" y="5750571"/>
            <a:ext cx="6145400" cy="633891"/>
          </a:xfrm>
          <a:prstGeom prst="rect">
            <a:avLst/>
          </a:prstGeom>
        </p:spPr>
        <p:txBody>
          <a:bodyPr wrap="none">
            <a:spAutoFit/>
          </a:bodyPr>
          <a:lstStyle/>
          <a:p>
            <a:pPr>
              <a:lnSpc>
                <a:spcPct val="80000"/>
              </a:lnSpc>
              <a:defRPr/>
            </a:pPr>
            <a:r>
              <a:rPr lang="es-CR" sz="4399" spc="-100" dirty="0">
                <a:gradFill>
                  <a:gsLst>
                    <a:gs pos="0">
                      <a:srgbClr val="FBFBFB"/>
                    </a:gs>
                    <a:gs pos="100000">
                      <a:srgbClr val="FBFBFB"/>
                    </a:gs>
                  </a:gsLst>
                  <a:lin ang="5400000" scaled="0"/>
                </a:gradFill>
                <a:latin typeface="Segoe UI Light" pitchFamily="34" charset="0"/>
              </a:rPr>
              <a:t>Construcción </a:t>
            </a:r>
            <a:r>
              <a:rPr lang="es-CR" sz="4399" spc="-100" dirty="0" smtClean="0">
                <a:gradFill>
                  <a:gsLst>
                    <a:gs pos="0">
                      <a:srgbClr val="FBFBFB"/>
                    </a:gs>
                    <a:gs pos="100000">
                      <a:srgbClr val="FBFBFB"/>
                    </a:gs>
                  </a:gsLst>
                  <a:lin ang="5400000" scaled="0"/>
                </a:gradFill>
                <a:latin typeface="Segoe UI Light" pitchFamily="34" charset="0"/>
              </a:rPr>
              <a:t>del intervalo</a:t>
            </a:r>
            <a:endParaRPr lang="es-CR" sz="4399" spc="-100" dirty="0">
              <a:gradFill>
                <a:gsLst>
                  <a:gs pos="0">
                    <a:srgbClr val="FBFBFB"/>
                  </a:gs>
                  <a:gs pos="100000">
                    <a:srgbClr val="FBFBFB"/>
                  </a:gs>
                </a:gsLst>
                <a:lin ang="5400000" scaled="0"/>
              </a:gradFill>
              <a:latin typeface="Segoe UI Light" pitchFamily="34" charset="0"/>
            </a:endParaRPr>
          </a:p>
        </p:txBody>
      </p:sp>
      <p:sp>
        <p:nvSpPr>
          <p:cNvPr id="2" name="Rectángulo 1"/>
          <p:cNvSpPr/>
          <p:nvPr/>
        </p:nvSpPr>
        <p:spPr>
          <a:xfrm>
            <a:off x="577944" y="380265"/>
            <a:ext cx="10322937" cy="1200329"/>
          </a:xfrm>
          <a:prstGeom prst="rect">
            <a:avLst/>
          </a:prstGeom>
        </p:spPr>
        <p:txBody>
          <a:bodyPr wrap="square">
            <a:spAutoFit/>
          </a:bodyPr>
          <a:lstStyle/>
          <a:p>
            <a:pPr>
              <a:spcAft>
                <a:spcPts val="0"/>
              </a:spcAft>
            </a:pPr>
            <a:r>
              <a:rPr lang="en-US" kern="50" dirty="0">
                <a:latin typeface="Courier New" panose="02070309020205020404" pitchFamily="49" charset="0"/>
                <a:ea typeface="SimSun" panose="02010600030101010101" pitchFamily="2" charset="-122"/>
                <a:cs typeface="Courier New" panose="02070309020205020404" pitchFamily="49" charset="0"/>
              </a:rPr>
              <a:t>SELECT </a:t>
            </a:r>
            <a:r>
              <a:rPr lang="en-US" kern="50" dirty="0" err="1">
                <a:latin typeface="Courier New" panose="02070309020205020404" pitchFamily="49" charset="0"/>
                <a:ea typeface="SimSun" panose="02010600030101010101" pitchFamily="2" charset="-122"/>
                <a:cs typeface="Courier New" panose="02070309020205020404" pitchFamily="49" charset="0"/>
              </a:rPr>
              <a:t>create_symbolic_object</a:t>
            </a:r>
            <a:r>
              <a:rPr lang="en-US" kern="50" dirty="0">
                <a:latin typeface="Courier New" panose="02070309020205020404" pitchFamily="49" charset="0"/>
                <a:ea typeface="SimSun" panose="02010600030101010101" pitchFamily="2" charset="-122"/>
                <a:cs typeface="Courier New" panose="02070309020205020404" pitchFamily="49" charset="0"/>
              </a:rPr>
              <a:t>('medical', '</a:t>
            </a:r>
            <a:r>
              <a:rPr lang="en-US" kern="50" dirty="0" err="1">
                <a:latin typeface="Courier New" panose="02070309020205020404" pitchFamily="49" charset="0"/>
                <a:ea typeface="SimSun" panose="02010600030101010101" pitchFamily="2" charset="-122"/>
                <a:cs typeface="Courier New" panose="02070309020205020404" pitchFamily="49" charset="0"/>
              </a:rPr>
              <a:t>gender,age','SINT</a:t>
            </a:r>
            <a:r>
              <a:rPr lang="en-US" kern="50" dirty="0">
                <a:latin typeface="Courier New" panose="02070309020205020404" pitchFamily="49" charset="0"/>
                <a:ea typeface="SimSun" panose="02010600030101010101" pitchFamily="2" charset="-122"/>
                <a:cs typeface="Courier New" panose="02070309020205020404" pitchFamily="49" charset="0"/>
              </a:rPr>
              <a:t>(PESO),SINT(PULSO)');</a:t>
            </a:r>
          </a:p>
          <a:p>
            <a:pPr>
              <a:spcAft>
                <a:spcPts val="0"/>
              </a:spcAft>
            </a:pPr>
            <a:r>
              <a:rPr lang="en-US" kern="50" dirty="0">
                <a:latin typeface="Courier New" panose="02070309020205020404" pitchFamily="49" charset="0"/>
                <a:ea typeface="SimSun" panose="02010600030101010101" pitchFamily="2" charset="-122"/>
                <a:cs typeface="Courier New" panose="02070309020205020404" pitchFamily="49" charset="0"/>
              </a:rPr>
              <a:t>-- </a:t>
            </a:r>
          </a:p>
          <a:p>
            <a:pPr>
              <a:spcAft>
                <a:spcPts val="0"/>
              </a:spcAft>
            </a:pPr>
            <a:r>
              <a:rPr lang="en-US" kern="50" dirty="0">
                <a:latin typeface="Courier New" panose="02070309020205020404" pitchFamily="49" charset="0"/>
                <a:ea typeface="SimSun" panose="02010600030101010101" pitchFamily="2" charset="-122"/>
                <a:cs typeface="Courier New" panose="02070309020205020404" pitchFamily="49" charset="0"/>
              </a:rPr>
              <a:t>SELECT * FROM stable;</a:t>
            </a:r>
            <a:endParaRPr lang="en-US" kern="50" dirty="0">
              <a:latin typeface="Times New Roman" panose="02020603050405020304" pitchFamily="18" charset="0"/>
              <a:ea typeface="SimSun" panose="02010600030101010101" pitchFamily="2" charset="-122"/>
              <a:cs typeface="Mangal" panose="02040503050203030202" pitchFamily="18" charset="0"/>
            </a:endParaRPr>
          </a:p>
        </p:txBody>
      </p:sp>
      <p:pic>
        <p:nvPicPr>
          <p:cNvPr id="6148" name="Picture 4" descr="http://www.slinfo.una.ac.cr/psymbolic/images/clip_image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57" y="1730443"/>
            <a:ext cx="211455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21460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5239820"/>
            <a:ext cx="12188825" cy="1638726"/>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12" tIns="45706" rIns="91412" bIns="45706" anchor="ctr"/>
          <a:lstStyle/>
          <a:p>
            <a:pPr algn="ctr" defTabSz="913825">
              <a:defRPr/>
            </a:pPr>
            <a:endParaRPr lang="en-US" sz="2199" dirty="0">
              <a:gradFill>
                <a:gsLst>
                  <a:gs pos="0">
                    <a:srgbClr val="FFFFFF"/>
                  </a:gs>
                  <a:gs pos="100000">
                    <a:srgbClr val="FFFFFF"/>
                  </a:gs>
                </a:gsLst>
                <a:lin ang="5400000" scaled="0"/>
              </a:gradFill>
            </a:endParaRPr>
          </a:p>
        </p:txBody>
      </p:sp>
      <p:sp>
        <p:nvSpPr>
          <p:cNvPr id="8" name="Rectangle 7"/>
          <p:cNvSpPr/>
          <p:nvPr/>
        </p:nvSpPr>
        <p:spPr>
          <a:xfrm>
            <a:off x="595067" y="5750571"/>
            <a:ext cx="6785768" cy="633891"/>
          </a:xfrm>
          <a:prstGeom prst="rect">
            <a:avLst/>
          </a:prstGeom>
        </p:spPr>
        <p:txBody>
          <a:bodyPr wrap="none">
            <a:spAutoFit/>
          </a:bodyPr>
          <a:lstStyle/>
          <a:p>
            <a:pPr>
              <a:lnSpc>
                <a:spcPct val="80000"/>
              </a:lnSpc>
              <a:defRPr/>
            </a:pPr>
            <a:r>
              <a:rPr lang="es-CR" sz="4399" spc="-100" dirty="0">
                <a:gradFill>
                  <a:gsLst>
                    <a:gs pos="0">
                      <a:srgbClr val="FBFBFB"/>
                    </a:gs>
                    <a:gs pos="100000">
                      <a:srgbClr val="FBFBFB"/>
                    </a:gs>
                  </a:gsLst>
                  <a:lin ang="5400000" scaled="0"/>
                </a:gradFill>
                <a:latin typeface="Segoe UI Light" pitchFamily="34" charset="0"/>
              </a:rPr>
              <a:t>Construcción </a:t>
            </a:r>
            <a:r>
              <a:rPr lang="es-CR" sz="4399" spc="-100" dirty="0" smtClean="0">
                <a:gradFill>
                  <a:gsLst>
                    <a:gs pos="0">
                      <a:srgbClr val="FBFBFB"/>
                    </a:gs>
                    <a:gs pos="100000">
                      <a:srgbClr val="FBFBFB"/>
                    </a:gs>
                  </a:gsLst>
                  <a:lin ang="5400000" scaled="0"/>
                </a:gradFill>
                <a:latin typeface="Segoe UI Light" pitchFamily="34" charset="0"/>
              </a:rPr>
              <a:t>de una aserción</a:t>
            </a:r>
            <a:endParaRPr lang="es-CR" sz="4399" spc="-100" dirty="0">
              <a:gradFill>
                <a:gsLst>
                  <a:gs pos="0">
                    <a:srgbClr val="FBFBFB"/>
                  </a:gs>
                  <a:gs pos="100000">
                    <a:srgbClr val="FBFBFB"/>
                  </a:gs>
                </a:gsLst>
                <a:lin ang="5400000" scaled="0"/>
              </a:gradFill>
              <a:latin typeface="Segoe UI Light" pitchFamily="34" charset="0"/>
            </a:endParaRPr>
          </a:p>
        </p:txBody>
      </p:sp>
      <p:sp>
        <p:nvSpPr>
          <p:cNvPr id="2" name="Rectángulo 1"/>
          <p:cNvSpPr/>
          <p:nvPr/>
        </p:nvSpPr>
        <p:spPr>
          <a:xfrm>
            <a:off x="577944" y="380265"/>
            <a:ext cx="10322937" cy="1754326"/>
          </a:xfrm>
          <a:prstGeom prst="rect">
            <a:avLst/>
          </a:prstGeom>
        </p:spPr>
        <p:txBody>
          <a:bodyPr wrap="square">
            <a:spAutoFit/>
          </a:bodyPr>
          <a:lstStyle/>
          <a:p>
            <a:pPr>
              <a:spcAft>
                <a:spcPts val="0"/>
              </a:spcAft>
            </a:pPr>
            <a:r>
              <a:rPr lang="en-US" kern="50" dirty="0" smtClean="0">
                <a:latin typeface="Courier New" panose="02070309020205020404" pitchFamily="49" charset="0"/>
                <a:ea typeface="SimSun" panose="02010600030101010101" pitchFamily="2" charset="-122"/>
                <a:cs typeface="Courier New" panose="02070309020205020404" pitchFamily="49" charset="0"/>
              </a:rPr>
              <a:t>SELECT </a:t>
            </a:r>
          </a:p>
          <a:p>
            <a:pPr>
              <a:spcAft>
                <a:spcPts val="0"/>
              </a:spcAft>
            </a:pPr>
            <a:r>
              <a:rPr lang="en-US" kern="50" dirty="0" smtClean="0">
                <a:latin typeface="Courier New" panose="02070309020205020404" pitchFamily="49" charset="0"/>
                <a:ea typeface="SimSun" panose="02010600030101010101" pitchFamily="2" charset="-122"/>
                <a:cs typeface="Courier New" panose="02070309020205020404" pitchFamily="49" charset="0"/>
              </a:rPr>
              <a:t>	CREATE_SYMBOLIC_OBJECT</a:t>
            </a:r>
          </a:p>
          <a:p>
            <a:pPr>
              <a:spcAft>
                <a:spcPts val="0"/>
              </a:spcAft>
            </a:pPr>
            <a:r>
              <a:rPr lang="en-US" kern="50" dirty="0">
                <a:latin typeface="Courier New" panose="02070309020205020404" pitchFamily="49" charset="0"/>
                <a:ea typeface="SimSun" panose="02010600030101010101" pitchFamily="2" charset="-122"/>
                <a:cs typeface="Courier New" panose="02070309020205020404" pitchFamily="49" charset="0"/>
              </a:rPr>
              <a:t>	</a:t>
            </a:r>
            <a:r>
              <a:rPr lang="en-US" kern="50" dirty="0" smtClean="0">
                <a:latin typeface="Courier New" panose="02070309020205020404" pitchFamily="49" charset="0"/>
                <a:ea typeface="SimSun" panose="02010600030101010101" pitchFamily="2" charset="-122"/>
                <a:cs typeface="Courier New" panose="02070309020205020404" pitchFamily="49" charset="0"/>
              </a:rPr>
              <a:t>	('MEDICAL','GENDER,AGE','SINT(AGE)','AGE &gt;= 93');</a:t>
            </a:r>
          </a:p>
          <a:p>
            <a:pPr>
              <a:spcAft>
                <a:spcPts val="0"/>
              </a:spcAft>
            </a:pPr>
            <a:r>
              <a:rPr lang="en-US" kern="50" dirty="0" smtClean="0">
                <a:latin typeface="Courier New" panose="02070309020205020404" pitchFamily="49" charset="0"/>
                <a:ea typeface="SimSun" panose="02010600030101010101" pitchFamily="2" charset="-122"/>
                <a:cs typeface="Courier New" panose="02070309020205020404" pitchFamily="49" charset="0"/>
              </a:rPr>
              <a:t>--</a:t>
            </a:r>
          </a:p>
          <a:p>
            <a:pPr>
              <a:spcAft>
                <a:spcPts val="0"/>
              </a:spcAft>
            </a:pPr>
            <a:r>
              <a:rPr lang="en-US" kern="50" dirty="0" smtClean="0">
                <a:latin typeface="Courier New" panose="02070309020205020404" pitchFamily="49" charset="0"/>
                <a:ea typeface="SimSun" panose="02010600030101010101" pitchFamily="2" charset="-122"/>
                <a:cs typeface="Courier New" panose="02070309020205020404" pitchFamily="49" charset="0"/>
              </a:rPr>
              <a:t>SELECT * FROM STABLE;</a:t>
            </a:r>
          </a:p>
          <a:p>
            <a:pPr>
              <a:spcAft>
                <a:spcPts val="0"/>
              </a:spcAft>
            </a:pPr>
            <a:endParaRPr lang="en-US" kern="50" dirty="0">
              <a:latin typeface="Times New Roman" panose="02020603050405020304" pitchFamily="18" charset="0"/>
              <a:ea typeface="SimSun" panose="02010600030101010101" pitchFamily="2" charset="-122"/>
              <a:cs typeface="Mangal" panose="02040503050203030202" pitchFamily="18" charset="0"/>
            </a:endParaRPr>
          </a:p>
        </p:txBody>
      </p:sp>
      <p:pic>
        <p:nvPicPr>
          <p:cNvPr id="9218" name="Picture 2" descr="http://www.slinfo.una.ac.cr/psymbolic/images/clip_image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944" y="2645342"/>
            <a:ext cx="2600325"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42534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5239820"/>
            <a:ext cx="12188825" cy="1638726"/>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12" tIns="45706" rIns="91412" bIns="45706" anchor="ctr"/>
          <a:lstStyle/>
          <a:p>
            <a:pPr algn="ctr" defTabSz="913825">
              <a:defRPr/>
            </a:pPr>
            <a:endParaRPr lang="en-US" sz="2199" dirty="0">
              <a:gradFill>
                <a:gsLst>
                  <a:gs pos="0">
                    <a:srgbClr val="FFFFFF"/>
                  </a:gs>
                  <a:gs pos="100000">
                    <a:srgbClr val="FFFFFF"/>
                  </a:gs>
                </a:gsLst>
                <a:lin ang="5400000" scaled="0"/>
              </a:gradFill>
            </a:endParaRPr>
          </a:p>
        </p:txBody>
      </p:sp>
      <p:sp>
        <p:nvSpPr>
          <p:cNvPr id="8" name="Rectangle 7"/>
          <p:cNvSpPr/>
          <p:nvPr/>
        </p:nvSpPr>
        <p:spPr>
          <a:xfrm>
            <a:off x="595067" y="5750571"/>
            <a:ext cx="6679073" cy="633891"/>
          </a:xfrm>
          <a:prstGeom prst="rect">
            <a:avLst/>
          </a:prstGeom>
        </p:spPr>
        <p:txBody>
          <a:bodyPr wrap="none">
            <a:spAutoFit/>
          </a:bodyPr>
          <a:lstStyle/>
          <a:p>
            <a:pPr>
              <a:lnSpc>
                <a:spcPct val="80000"/>
              </a:lnSpc>
              <a:defRPr/>
            </a:pPr>
            <a:r>
              <a:rPr lang="es-CR" sz="4399" spc="-100" dirty="0" smtClean="0">
                <a:gradFill>
                  <a:gsLst>
                    <a:gs pos="0">
                      <a:srgbClr val="FBFBFB"/>
                    </a:gs>
                    <a:gs pos="100000">
                      <a:srgbClr val="FBFBFB"/>
                    </a:gs>
                  </a:gsLst>
                  <a:lin ang="5400000" scaled="0"/>
                </a:gradFill>
                <a:latin typeface="Segoe UI Light" pitchFamily="34" charset="0"/>
              </a:rPr>
              <a:t>Operadores sobre intervalos</a:t>
            </a:r>
            <a:endParaRPr lang="es-CR" sz="4399" spc="-100" dirty="0">
              <a:gradFill>
                <a:gsLst>
                  <a:gs pos="0">
                    <a:srgbClr val="FBFBFB"/>
                  </a:gs>
                  <a:gs pos="100000">
                    <a:srgbClr val="FBFBFB"/>
                  </a:gs>
                </a:gsLst>
                <a:lin ang="5400000" scaled="0"/>
              </a:gradFill>
              <a:latin typeface="Segoe UI Light" pitchFamily="34" charset="0"/>
            </a:endParaRPr>
          </a:p>
        </p:txBody>
      </p:sp>
      <p:sp>
        <p:nvSpPr>
          <p:cNvPr id="2" name="Rectángulo 1"/>
          <p:cNvSpPr/>
          <p:nvPr/>
        </p:nvSpPr>
        <p:spPr>
          <a:xfrm>
            <a:off x="475203" y="4870488"/>
            <a:ext cx="10322937" cy="369332"/>
          </a:xfrm>
          <a:prstGeom prst="rect">
            <a:avLst/>
          </a:prstGeom>
        </p:spPr>
        <p:txBody>
          <a:bodyPr wrap="square">
            <a:spAutoFit/>
          </a:bodyPr>
          <a:lstStyle/>
          <a:p>
            <a:pPr>
              <a:spcAft>
                <a:spcPts val="0"/>
              </a:spcAft>
            </a:pPr>
            <a:r>
              <a:rPr lang="en-US" kern="50" dirty="0" err="1" smtClean="0">
                <a:latin typeface="Courier New" panose="02070309020205020404" pitchFamily="49" charset="0"/>
                <a:ea typeface="SimSun" panose="02010600030101010101" pitchFamily="2" charset="-122"/>
                <a:cs typeface="Courier New" panose="02070309020205020404" pitchFamily="49" charset="0"/>
              </a:rPr>
              <a:t>Ejemplo</a:t>
            </a:r>
            <a:r>
              <a:rPr lang="en-US" kern="50" dirty="0" smtClean="0">
                <a:latin typeface="Courier New" panose="02070309020205020404" pitchFamily="49" charset="0"/>
                <a:ea typeface="SimSun" panose="02010600030101010101" pitchFamily="2" charset="-122"/>
                <a:cs typeface="Courier New" panose="02070309020205020404" pitchFamily="49" charset="0"/>
              </a:rPr>
              <a:t>: SELECT CONCEPT</a:t>
            </a:r>
            <a:r>
              <a:rPr lang="en-US" kern="50" dirty="0">
                <a:latin typeface="Courier New" panose="02070309020205020404" pitchFamily="49" charset="0"/>
                <a:ea typeface="SimSun" panose="02010600030101010101" pitchFamily="2" charset="-122"/>
                <a:cs typeface="Courier New" panose="02070309020205020404" pitchFamily="49" charset="0"/>
              </a:rPr>
              <a:t>, SINT(PESO)+SINT(PULSO) FROM STABLE</a:t>
            </a:r>
            <a:r>
              <a:rPr lang="en-US" kern="50" dirty="0" smtClean="0">
                <a:latin typeface="Courier New" panose="02070309020205020404" pitchFamily="49" charset="0"/>
                <a:ea typeface="SimSun" panose="02010600030101010101" pitchFamily="2" charset="-122"/>
                <a:cs typeface="Courier New" panose="02070309020205020404" pitchFamily="49" charset="0"/>
              </a:rPr>
              <a:t>;</a:t>
            </a:r>
            <a:endParaRPr lang="en-US" kern="50" dirty="0">
              <a:latin typeface="Times New Roman" panose="02020603050405020304" pitchFamily="18" charset="0"/>
              <a:ea typeface="SimSun" panose="02010600030101010101" pitchFamily="2" charset="-122"/>
              <a:cs typeface="Mangal" panose="02040503050203030202"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68578743"/>
              </p:ext>
            </p:extLst>
          </p:nvPr>
        </p:nvGraphicFramePr>
        <p:xfrm>
          <a:off x="320150" y="136740"/>
          <a:ext cx="7228906" cy="4015629"/>
        </p:xfrm>
        <a:graphic>
          <a:graphicData uri="http://schemas.openxmlformats.org/drawingml/2006/table">
            <a:tbl>
              <a:tblPr firstRow="1" firstCol="1" bandRow="1">
                <a:tableStyleId>{5C22544A-7EE6-4342-B048-85BDC9FD1C3A}</a:tableStyleId>
              </a:tblPr>
              <a:tblGrid>
                <a:gridCol w="3243190"/>
                <a:gridCol w="3985716"/>
              </a:tblGrid>
              <a:tr h="221032">
                <a:tc>
                  <a:txBody>
                    <a:bodyPr/>
                    <a:lstStyle/>
                    <a:p>
                      <a:pPr algn="ctr">
                        <a:lnSpc>
                          <a:spcPct val="115000"/>
                        </a:lnSpc>
                        <a:spcAft>
                          <a:spcPts val="0"/>
                        </a:spcAft>
                      </a:pPr>
                      <a:r>
                        <a:rPr lang="es-CR" sz="1400" dirty="0">
                          <a:effectLst/>
                        </a:rPr>
                        <a:t>Prototipo de función</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R" sz="1400">
                          <a:effectLst/>
                        </a:rPr>
                        <a:t>Descripción</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1032">
                <a:tc gridSpan="2">
                  <a:txBody>
                    <a:bodyPr/>
                    <a:lstStyle/>
                    <a:p>
                      <a:pPr>
                        <a:lnSpc>
                          <a:spcPct val="115000"/>
                        </a:lnSpc>
                        <a:spcAft>
                          <a:spcPts val="0"/>
                        </a:spcAft>
                      </a:pPr>
                      <a:r>
                        <a:rPr lang="es-CR" sz="1600" dirty="0">
                          <a:solidFill>
                            <a:schemeClr val="tx1"/>
                          </a:solidFill>
                          <a:effectLst/>
                        </a:rPr>
                        <a:t>Funciones aritméticas para operadores</a:t>
                      </a:r>
                      <a:endParaRPr lang="es-C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R"/>
                    </a:p>
                  </a:txBody>
                  <a:tcPr/>
                </a:tc>
              </a:tr>
              <a:tr h="221032">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a:solidFill>
                            <a:schemeClr val="tx1"/>
                          </a:solidFill>
                          <a:effectLst/>
                        </a:rPr>
                        <a:t>FUNCTION addSInt(a sint, b sint) | +</a:t>
                      </a:r>
                      <a:endParaRPr lang="es-C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CR" sz="1400">
                          <a:effectLst/>
                        </a:rPr>
                        <a:t>Suma dos intervalos</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1032">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a:solidFill>
                            <a:schemeClr val="tx1"/>
                          </a:solidFill>
                          <a:effectLst/>
                        </a:rPr>
                        <a:t>FUNCTION lessSInt(a sint, b sint) | -</a:t>
                      </a:r>
                      <a:endParaRPr lang="es-C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CR" sz="1400">
                          <a:effectLst/>
                        </a:rPr>
                        <a:t>Resta dos intervalos</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1032">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a:solidFill>
                            <a:schemeClr val="tx1"/>
                          </a:solidFill>
                          <a:effectLst/>
                        </a:rPr>
                        <a:t>FUNCTION divInt(a sint, b sint)    | / </a:t>
                      </a:r>
                      <a:endParaRPr lang="es-C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CR" sz="1400">
                          <a:effectLst/>
                        </a:rPr>
                        <a:t>Divide dos intervalos</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1032">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a:solidFill>
                            <a:schemeClr val="tx1"/>
                          </a:solidFill>
                          <a:effectLst/>
                        </a:rPr>
                        <a:t>FUNCTION mvlInt(a sint, b sint)   | *</a:t>
                      </a:r>
                      <a:endParaRPr lang="es-C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CR" sz="1400" dirty="0">
                          <a:effectLst/>
                        </a:rPr>
                        <a:t>Multiplica dos intervalos</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1032">
                <a:tc gridSpan="2">
                  <a:txBody>
                    <a:bodyPr/>
                    <a:lstStyle/>
                    <a:p>
                      <a:pPr>
                        <a:lnSpc>
                          <a:spcPct val="115000"/>
                        </a:lnSpc>
                        <a:spcAft>
                          <a:spcPts val="0"/>
                        </a:spcAft>
                      </a:pPr>
                      <a:r>
                        <a:rPr lang="es-CR" sz="1600">
                          <a:solidFill>
                            <a:schemeClr val="tx1"/>
                          </a:solidFill>
                          <a:effectLst/>
                        </a:rPr>
                        <a:t>Funciones para operadores estadísticos</a:t>
                      </a:r>
                      <a:endParaRPr lang="es-C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R"/>
                    </a:p>
                  </a:txBody>
                  <a:tcPr/>
                </a:tc>
              </a:tr>
              <a:tr h="221032">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solidFill>
                            <a:schemeClr val="tx1"/>
                          </a:solidFill>
                          <a:effectLst/>
                        </a:rPr>
                        <a:t>FUNCTION abs(a </a:t>
                      </a:r>
                      <a:r>
                        <a:rPr lang="en-US" sz="1200" dirty="0" err="1">
                          <a:solidFill>
                            <a:schemeClr val="tx1"/>
                          </a:solidFill>
                          <a:effectLst/>
                        </a:rPr>
                        <a:t>sint</a:t>
                      </a:r>
                      <a:r>
                        <a:rPr lang="en-US" sz="1200" dirty="0">
                          <a:solidFill>
                            <a:schemeClr val="tx1"/>
                          </a:solidFill>
                          <a:effectLst/>
                        </a:rPr>
                        <a:t>)</a:t>
                      </a:r>
                      <a:endParaRPr lang="es-C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CR" sz="1400">
                          <a:effectLst/>
                        </a:rPr>
                        <a:t>Calcula el valor absoluto de un intervalo</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1032">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a:solidFill>
                            <a:schemeClr val="tx1"/>
                          </a:solidFill>
                          <a:effectLst/>
                        </a:rPr>
                        <a:t>FUNCTION w(a sint)</a:t>
                      </a:r>
                      <a:endParaRPr lang="es-C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CR" sz="1400">
                          <a:effectLst/>
                        </a:rPr>
                        <a:t>Calcula la media de un intervalo</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7151">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solidFill>
                            <a:schemeClr val="tx1"/>
                          </a:solidFill>
                          <a:effectLst/>
                        </a:rPr>
                        <a:t>FUNCTION m(a </a:t>
                      </a:r>
                      <a:r>
                        <a:rPr lang="en-US" sz="1200" dirty="0" err="1">
                          <a:solidFill>
                            <a:schemeClr val="tx1"/>
                          </a:solidFill>
                          <a:effectLst/>
                        </a:rPr>
                        <a:t>sint</a:t>
                      </a:r>
                      <a:r>
                        <a:rPr lang="en-US" sz="1200" dirty="0">
                          <a:solidFill>
                            <a:schemeClr val="tx1"/>
                          </a:solidFill>
                          <a:effectLst/>
                        </a:rPr>
                        <a:t>)</a:t>
                      </a:r>
                      <a:endParaRPr lang="es-C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CR" sz="1400" dirty="0">
                          <a:effectLst/>
                        </a:rPr>
                        <a:t>Calcula el promedio de la media de un intervalo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1032">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a:solidFill>
                            <a:schemeClr val="tx1"/>
                          </a:solidFill>
                          <a:effectLst/>
                        </a:rPr>
                        <a:t>FUNCTION cor(a sint, b sint)</a:t>
                      </a:r>
                      <a:endParaRPr lang="es-C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CR" sz="1400">
                          <a:effectLst/>
                        </a:rPr>
                        <a:t>Calcula la correlación maestral</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1032">
                <a:tc gridSpan="2">
                  <a:txBody>
                    <a:bodyPr/>
                    <a:lstStyle/>
                    <a:p>
                      <a:pPr>
                        <a:lnSpc>
                          <a:spcPct val="115000"/>
                        </a:lnSpc>
                        <a:spcAft>
                          <a:spcPts val="0"/>
                        </a:spcAft>
                      </a:pPr>
                      <a:r>
                        <a:rPr lang="es-CR" sz="1600">
                          <a:solidFill>
                            <a:schemeClr val="tx1"/>
                          </a:solidFill>
                          <a:effectLst/>
                        </a:rPr>
                        <a:t>Funciones para operadores relacionales</a:t>
                      </a:r>
                      <a:endParaRPr lang="es-C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R"/>
                    </a:p>
                  </a:txBody>
                  <a:tcPr/>
                </a:tc>
              </a:tr>
              <a:tr h="221032">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a:solidFill>
                            <a:schemeClr val="tx1"/>
                          </a:solidFill>
                          <a:effectLst/>
                        </a:rPr>
                        <a:t>FUNCTION equal(a sint, b sint)</a:t>
                      </a:r>
                      <a:endParaRPr lang="es-C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CR" sz="1400">
                          <a:effectLst/>
                        </a:rPr>
                        <a:t>Determina si dos intervalos son equivalentes</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1032">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a:solidFill>
                            <a:schemeClr val="tx1"/>
                          </a:solidFill>
                          <a:effectLst/>
                        </a:rPr>
                        <a:t>FUNCTION different(a sint, b sint)</a:t>
                      </a:r>
                      <a:endParaRPr lang="es-C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CR" sz="1400">
                          <a:effectLst/>
                        </a:rPr>
                        <a:t>Determina si dos intervalos son distintos</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7151">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solidFill>
                            <a:schemeClr val="tx1"/>
                          </a:solidFill>
                          <a:effectLst/>
                        </a:rPr>
                        <a:t>FUNCTION </a:t>
                      </a:r>
                      <a:r>
                        <a:rPr lang="en-US" sz="1200" dirty="0" err="1">
                          <a:solidFill>
                            <a:schemeClr val="tx1"/>
                          </a:solidFill>
                          <a:effectLst/>
                        </a:rPr>
                        <a:t>greaterThan</a:t>
                      </a:r>
                      <a:r>
                        <a:rPr lang="en-US" sz="1200" dirty="0">
                          <a:solidFill>
                            <a:schemeClr val="tx1"/>
                          </a:solidFill>
                          <a:effectLst/>
                        </a:rPr>
                        <a:t>(a </a:t>
                      </a:r>
                      <a:r>
                        <a:rPr lang="en-US" sz="1200" dirty="0" err="1">
                          <a:solidFill>
                            <a:schemeClr val="tx1"/>
                          </a:solidFill>
                          <a:effectLst/>
                        </a:rPr>
                        <a:t>sint</a:t>
                      </a:r>
                      <a:r>
                        <a:rPr lang="en-US" sz="1200" dirty="0">
                          <a:solidFill>
                            <a:schemeClr val="tx1"/>
                          </a:solidFill>
                          <a:effectLst/>
                        </a:rPr>
                        <a:t>, b </a:t>
                      </a:r>
                      <a:r>
                        <a:rPr lang="en-US" sz="1200" dirty="0" err="1">
                          <a:solidFill>
                            <a:schemeClr val="tx1"/>
                          </a:solidFill>
                          <a:effectLst/>
                        </a:rPr>
                        <a:t>sint</a:t>
                      </a:r>
                      <a:r>
                        <a:rPr lang="en-US" sz="1200" dirty="0">
                          <a:solidFill>
                            <a:schemeClr val="tx1"/>
                          </a:solidFill>
                          <a:effectLst/>
                        </a:rPr>
                        <a:t>)</a:t>
                      </a:r>
                      <a:endParaRPr lang="es-C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CR" sz="1400" dirty="0">
                          <a:effectLst/>
                        </a:rPr>
                        <a:t>Determina si el primer intervalo es mayor que el segundo intervalo</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3081992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5239820"/>
            <a:ext cx="12188825" cy="1638726"/>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12" tIns="45706" rIns="91412" bIns="45706" anchor="ctr"/>
          <a:lstStyle/>
          <a:p>
            <a:pPr algn="ctr" defTabSz="913825">
              <a:defRPr/>
            </a:pPr>
            <a:endParaRPr lang="en-US" sz="2199" dirty="0">
              <a:gradFill>
                <a:gsLst>
                  <a:gs pos="0">
                    <a:srgbClr val="FFFFFF"/>
                  </a:gs>
                  <a:gs pos="100000">
                    <a:srgbClr val="FFFFFF"/>
                  </a:gs>
                </a:gsLst>
                <a:lin ang="5400000" scaled="0"/>
              </a:gradFill>
            </a:endParaRPr>
          </a:p>
        </p:txBody>
      </p:sp>
      <p:sp>
        <p:nvSpPr>
          <p:cNvPr id="8" name="Rectangle 7"/>
          <p:cNvSpPr/>
          <p:nvPr/>
        </p:nvSpPr>
        <p:spPr>
          <a:xfrm>
            <a:off x="595067" y="5750571"/>
            <a:ext cx="6721648" cy="633891"/>
          </a:xfrm>
          <a:prstGeom prst="rect">
            <a:avLst/>
          </a:prstGeom>
        </p:spPr>
        <p:txBody>
          <a:bodyPr wrap="none">
            <a:spAutoFit/>
          </a:bodyPr>
          <a:lstStyle/>
          <a:p>
            <a:pPr>
              <a:lnSpc>
                <a:spcPct val="80000"/>
              </a:lnSpc>
              <a:defRPr/>
            </a:pPr>
            <a:r>
              <a:rPr lang="es-CR" sz="4399" spc="-100" dirty="0" smtClean="0">
                <a:gradFill>
                  <a:gsLst>
                    <a:gs pos="0">
                      <a:srgbClr val="FBFBFB"/>
                    </a:gs>
                    <a:gs pos="100000">
                      <a:srgbClr val="FBFBFB"/>
                    </a:gs>
                  </a:gsLst>
                  <a:lin ang="5400000" scaled="0"/>
                </a:gradFill>
                <a:latin typeface="Segoe UI Light" pitchFamily="34" charset="0"/>
              </a:rPr>
              <a:t>Herramienta transformadora</a:t>
            </a:r>
            <a:endParaRPr lang="es-CR" sz="4399" spc="-100" dirty="0">
              <a:gradFill>
                <a:gsLst>
                  <a:gs pos="0">
                    <a:srgbClr val="FBFBFB"/>
                  </a:gs>
                  <a:gs pos="100000">
                    <a:srgbClr val="FBFBFB"/>
                  </a:gs>
                </a:gsLst>
                <a:lin ang="5400000" scaled="0"/>
              </a:gradFill>
              <a:latin typeface="Segoe UI Light" pitchFamily="34" charset="0"/>
            </a:endParaRPr>
          </a:p>
        </p:txBody>
      </p:sp>
      <p:pic>
        <p:nvPicPr>
          <p:cNvPr id="4" name="Imagen 3"/>
          <p:cNvPicPr>
            <a:picLocks noChangeAspect="1"/>
          </p:cNvPicPr>
          <p:nvPr/>
        </p:nvPicPr>
        <p:blipFill>
          <a:blip r:embed="rId2"/>
          <a:stretch>
            <a:fillRect/>
          </a:stretch>
        </p:blipFill>
        <p:spPr>
          <a:xfrm>
            <a:off x="45397" y="32914"/>
            <a:ext cx="7885108" cy="5223573"/>
          </a:xfrm>
          <a:prstGeom prst="rect">
            <a:avLst/>
          </a:prstGeom>
        </p:spPr>
      </p:pic>
    </p:spTree>
    <p:extLst>
      <p:ext uri="{BB962C8B-B14F-4D97-AF65-F5344CB8AC3E}">
        <p14:creationId xmlns:p14="http://schemas.microsoft.com/office/powerpoint/2010/main" val="423859424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Accent Color Transition Slides">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Faceta">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EC5A373398B4598AD552741F34596" ma:contentTypeVersion="0" ma:contentTypeDescription="Create a new document." ma:contentTypeScope="" ma:versionID="c33718a51b861a7d735cb51e2eb03ec4">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0C78A7-D069-4B34-BCFF-75AD86102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documentManagement/types"/>
    <ds:schemaRef ds:uri="http://schemas.microsoft.com/office/infopath/2007/PartnerControls"/>
    <ds:schemaRef ds:uri="http://purl.org/dc/terms/"/>
    <ds:schemaRef ds:uri="http://www.w3.org/XML/1998/namespace"/>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918</TotalTime>
  <Words>329</Words>
  <Application>Microsoft Office PowerPoint</Application>
  <PresentationFormat>Personalizado</PresentationFormat>
  <Paragraphs>73</Paragraphs>
  <Slides>10</Slides>
  <Notes>0</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10</vt:i4>
      </vt:variant>
    </vt:vector>
  </HeadingPairs>
  <TitlesOfParts>
    <vt:vector size="25" baseType="lpstr">
      <vt:lpstr>NSimSun</vt:lpstr>
      <vt:lpstr>SimSun</vt:lpstr>
      <vt:lpstr>Arial</vt:lpstr>
      <vt:lpstr>Calibri</vt:lpstr>
      <vt:lpstr>Consolas</vt:lpstr>
      <vt:lpstr>Courier New</vt:lpstr>
      <vt:lpstr>Mangal</vt:lpstr>
      <vt:lpstr>Segoe UI</vt:lpstr>
      <vt:lpstr>Segoe UI Light</vt:lpstr>
      <vt:lpstr>Times New Roman</vt:lpstr>
      <vt:lpstr>Trebuchet MS</vt:lpstr>
      <vt:lpstr>Wingdings</vt:lpstr>
      <vt:lpstr>Wingdings 3</vt:lpstr>
      <vt:lpstr>Accent Color Transition Slides</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&lt;Event Name&gt;</dc:subject>
  <dc:creator>Jill Dockter (LCA)</dc:creator>
  <cp:keywords>&lt;Any Related Keywords&gt;</cp:keywords>
  <dc:description>Template: _x000d_
Formatting: _x000d_
Event Date: _x000d_
Event Location: _x000d_
Audience Type:</dc:description>
  <cp:lastModifiedBy>Steven R. Brenes Chavarría</cp:lastModifiedBy>
  <cp:revision>182</cp:revision>
  <cp:lastPrinted>2012-03-08T18:17:45Z</cp:lastPrinted>
  <dcterms:created xsi:type="dcterms:W3CDTF">2012-03-08T18:13:16Z</dcterms:created>
  <dcterms:modified xsi:type="dcterms:W3CDTF">2014-07-17T01:35:08Z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0x010100A4FEC5A373398B4598AD552741F34596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